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5" r:id="rId4"/>
    <p:sldId id="257" r:id="rId5"/>
    <p:sldId id="272" r:id="rId6"/>
    <p:sldId id="276" r:id="rId7"/>
    <p:sldId id="259" r:id="rId8"/>
    <p:sldId id="274" r:id="rId9"/>
    <p:sldId id="260" r:id="rId10"/>
    <p:sldId id="283" r:id="rId11"/>
    <p:sldId id="261" r:id="rId12"/>
    <p:sldId id="263" r:id="rId13"/>
    <p:sldId id="264" r:id="rId14"/>
    <p:sldId id="262" r:id="rId15"/>
    <p:sldId id="266" r:id="rId16"/>
    <p:sldId id="267" r:id="rId17"/>
    <p:sldId id="284" r:id="rId18"/>
    <p:sldId id="270" r:id="rId19"/>
    <p:sldId id="285" r:id="rId20"/>
    <p:sldId id="277" r:id="rId21"/>
    <p:sldId id="278" r:id="rId22"/>
    <p:sldId id="279" r:id="rId23"/>
    <p:sldId id="280" r:id="rId24"/>
    <p:sldId id="281" r:id="rId25"/>
    <p:sldId id="282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E2"/>
    <a:srgbClr val="9F9C55"/>
    <a:srgbClr val="8F887C"/>
    <a:srgbClr val="958B05"/>
    <a:srgbClr val="F9ED45"/>
    <a:srgbClr val="5C3E36"/>
    <a:srgbClr val="916154"/>
    <a:srgbClr val="D7BB1D"/>
    <a:srgbClr val="636032"/>
    <a:srgbClr val="26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D3813C2-AAD2-4525-DF04-2CCF3A3BB4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69FC50-8F33-4A52-46DA-9E13609A20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247D-F0A3-474B-9446-B92607B5ACF9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8A23CC-9A6C-8C9B-ED3E-856AD24B2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A7D18D-2E34-255D-4484-00CDF6AD88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C7A0D-2A86-4914-89E0-C090C5D24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7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4D0D3-07B1-43C4-9064-680C3D366B18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5799-4C54-4E53-A6F8-60935220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5799-4C54-4E53-A6F8-6093522082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7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5799-4C54-4E53-A6F8-6093522082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008C9-E314-C376-1232-5CC6E63F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AD272D-9E58-A6DE-3D79-08479F47B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153E-B99E-9107-DD09-6CCA7B7A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10327-E014-AA25-75A1-4574F543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F17E2-3365-1EFC-F368-132DBC2F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2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25675-A3C7-017F-1B5D-0BCBE29B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B33EE6-C65E-D777-A1ED-E7288F0A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4344B-5EE4-B245-0470-582294D7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1A935-9D81-5CEF-06D4-FC370A65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1F51C-D1DF-FCC8-21AC-EE265617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B4E728-D21B-E8CF-DD81-DB4A7C930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06DC29-323B-A1DA-FD8D-C5521E16E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94B00A-A987-CF06-3B58-A44E25F7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65F5A-8691-4D49-0C51-BF5F2934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BD363-AB74-3261-D42E-8E32AD49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4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6978D-644F-23A4-15AB-1B36AF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2FB36-F817-0CC6-403C-9070CA0C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0807C-5052-8FBE-0C27-F89DC87B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6FC14-4C8F-C1C0-1F20-F2EC6020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2E83C-4DE7-8FE2-4D96-C68BDFC2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40826-6185-FC5F-B43E-3C98B18F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6F191-E0BD-2A56-9EA9-82F11618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B71E4-20EC-E880-7C2C-F9F1D116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013CB-1955-24D0-D8D4-E5C2A8DE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C740C-D702-D2C4-0A84-F37FF0A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1547F-EA78-C256-5EF3-1F07FB7D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C0768-F27E-92B0-624E-681F891A7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60F0C7-64CD-B504-60C1-F631C8E37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9DE982-39F1-D7E8-F769-730ED691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11E99B-43A0-25A4-D5E1-C4CFCA1E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AEA2D-8173-50B1-5D47-65E02D6A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2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3BDAA-9BDD-BD68-E508-F0AF1A6D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AFF36-E18E-6480-05FE-2C0359B30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8C2BA-CF29-ED8C-FE09-83E059C93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AA8DA6-6D6D-2E76-1C96-A8BB4F17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92976-69EA-7857-5160-30A627B1B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98D8F-B34B-2A8C-42E8-6AB6EAF7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5E93CC-ECFC-AB97-9C85-424CC3C1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A6C4F-D02E-2B02-BBE7-B4A8EDBA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4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D749-01FD-6FE8-A42A-9EFBB14E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BB7F81-4AF8-F7F0-EE0F-89BFAD9E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85D14-11B0-955C-58F7-64BD0ED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46705-CEB3-66CC-033E-7381FED3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2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7940D-A7FF-9485-B1F6-1112FA3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0BA07D-C43C-A466-8D80-569D093B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9CA93B-3EFD-D932-C1A1-8F004FDE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6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29904-DAF9-99AB-966D-22BA9E0D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ECFFB-1941-0171-6F98-26813F87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73569-516B-DE5E-2018-BC450A5BF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02601-9FFE-AA63-8DFB-368EED9D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448C7A-D0FE-0954-E832-36930CD9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44E51-59EC-AFCD-FE83-1348BDE1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CABB-F9D5-B7B6-57D6-03339CF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D65EAB-B20B-2FD9-8E5D-7A8B9987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2BAEDD-B315-9021-3AA1-89AE9E51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49D67E-FB44-AA43-40C1-D1BBCFF2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8FC1A-385A-6AFA-826B-72AC9D1A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D2AD4-18A9-7886-51F9-51DBA11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78213-C9AA-4D1F-6DB8-6FB4AB43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F44E6-9A86-C640-63C0-B21AB7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0273B-F13C-A114-8234-0FF160F66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DE1AA-27F9-4938-A1F6-DA7C036BC6C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FD96A-D1E7-10EC-771E-05F7CCB1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796B9-9DBA-006E-62B9-9ACBC2F5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D68E8-B7BF-477B-BA49-E3760800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Relationship Id="rId6" Target="slide26.xml" Type="http://schemas.openxmlformats.org/officeDocument/2006/relationships/slide"/><Relationship Id="rId5" Target="../media/image17.jpeg" Type="http://schemas.openxmlformats.org/officeDocument/2006/relationships/image"/><Relationship Id="rId4" Target="../media/hdphoto1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7" Target="slide24.xml" Type="http://schemas.openxmlformats.org/officeDocument/2006/relationships/slide"/><Relationship Id="rId2" Target="../notesSlides/notesSlide2.xml" Type="http://schemas.openxmlformats.org/officeDocument/2006/relationships/notesSlide"/><Relationship Id="rId1" Target="../slideLayouts/slideLayout9.xml" Type="http://schemas.openxmlformats.org/officeDocument/2006/relationships/slideLayout"/><Relationship Id="rId6" Target="../media/hdphoto1.wdp" Type="http://schemas.microsoft.com/office/2007/relationships/hdphoto"/><Relationship Id="rId5" Target="../media/image2.pn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17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1.wdp" Type="http://schemas.microsoft.com/office/2007/relationships/hdphoto"/></Relationships>
</file>

<file path=ppt/slides/_rels/slide15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1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9.xml" Type="http://schemas.openxmlformats.org/officeDocument/2006/relationships/slideLayout"/><Relationship Id="rId5" Target="slide25.xml" Type="http://schemas.openxmlformats.org/officeDocument/2006/relationships/slide"/><Relationship Id="rId4" Target="../media/hdphoto1.wdp" Type="http://schemas.microsoft.com/office/2007/relationships/hdphoto"/></Relationships>
</file>

<file path=ppt/slides/_rels/slide17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9.xml" Type="http://schemas.openxmlformats.org/officeDocument/2006/relationships/slideLayout"/><Relationship Id="rId6" Target="../media/hdphoto1.wdp" Type="http://schemas.microsoft.com/office/2007/relationships/hdphoto"/><Relationship Id="rId5" Target="../media/image2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1.wdp" Type="http://schemas.microsoft.com/office/2007/relationships/hdphoto"/><Relationship Id="rId4" Target="../media/image2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5" Target="slide20.xml" Type="http://schemas.openxmlformats.org/officeDocument/2006/relationships/slid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hdphoto1.wdp" Type="http://schemas.microsoft.com/office/2007/relationships/hdphoto"/><Relationship Id="rId5" Target="../media/image2.png" Type="http://schemas.openxmlformats.org/officeDocument/2006/relationships/image"/><Relationship Id="rId4" Target="../media/hdphoto2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1.wdp" Type="http://schemas.microsoft.com/office/2007/relationships/hdphoto"/><Relationship Id="rId4" Target="../media/image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4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9.xml" Type="http://schemas.openxmlformats.org/officeDocument/2006/relationships/slideLayout"/><Relationship Id="rId6" Target="slide22.xml" Type="http://schemas.openxmlformats.org/officeDocument/2006/relationships/slide"/><Relationship Id="rId5" Target="slide21.xml" Type="http://schemas.openxmlformats.org/officeDocument/2006/relationships/slide"/><Relationship Id="rId4" Target="../media/image13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9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D2A763-9834-E5F1-C007-ED1596D1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0"/>
            <a:ext cx="1190752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2EB95D-0274-47DF-2EEE-4E93D68DA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7" name="Рисунок 16" descr="Изображение выглядит как книга, текст, в помещении, цветок">
            <a:extLst>
              <a:ext uri="{FF2B5EF4-FFF2-40B4-BE49-F238E27FC236}">
                <a16:creationId xmlns:a16="http://schemas.microsoft.com/office/drawing/2014/main" id="{A8F4A6AC-39BD-C4BC-A0CF-8E7E4D39E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5" y="432619"/>
            <a:ext cx="8320051" cy="5938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8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DAD992-2ED1-38D2-3310-C44E834B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7187" y="1071716"/>
            <a:ext cx="9517626" cy="50537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effectLst/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Разгадала Василиса загадки, получила щетинку заветную да домой собралась.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Не торопись, - промолвил кот. – Так просто домой ты не попадёшь. Выход откроется только тому, кто перерубит щетинку мечом-кладенцом да слова заветные скажет. Слова те на свитке записаны и вместе с мечом хранятся, а где - не ведомо. И Иван твой пропал бесследно.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dirty="0">
                <a:effectLst/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Что же делать мне? – пригорюнилась Василиса. – Где искать мужа моего?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А ты ступай к русалке. Она, может, сама и не знает, но откроет дорогу к Водяному. Уж ему-то точно известно, где искать Ивана. А где искать меч-кладенец в волшебной книге написано.</a:t>
            </a:r>
            <a:endParaRPr lang="ru-RU" sz="2000" dirty="0">
              <a:effectLst/>
              <a:latin typeface="Segoe Print" panose="02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4048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дерево, картина, рисунок, искусство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9D3BA9B3-35EB-5491-73CE-8235F1F3C494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6096000" y="832413"/>
            <a:ext cx="5139808" cy="405843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" id="7" name="Рисунок 6">
            <a:extLst>
              <a:ext uri="{FF2B5EF4-FFF2-40B4-BE49-F238E27FC236}">
                <a16:creationId xmlns:a16="http://schemas.microsoft.com/office/drawing/2014/main" id="{8E5C21A1-018A-4118-7B24-3BE2DF79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547"/>
            <a:ext cx="11779044" cy="662362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4" y="1091382"/>
            <a:ext cx="3100541" cy="619431"/>
          </a:xfrm>
        </p:spPr>
        <p:txBody>
          <a:bodyPr>
            <a:normAutofit/>
          </a:bodyPr>
          <a:lstStyle/>
          <a:p>
            <a:r>
              <a:rPr b="1" dirty="0" lang="ru-RU" sz="2400">
                <a:latin charset="0" panose="02000600000000000000" pitchFamily="2" typeface="Segoe Print"/>
              </a:rPr>
              <a:t>Загадки русалки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757084" y="2057400"/>
            <a:ext cx="4463845" cy="308487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1. Из каких трёх предлогов можно составить название домашнего животного?</a:t>
            </a:r>
          </a:p>
          <a:p>
            <a:pPr algn="just">
              <a:lnSpc>
                <a:spcPct val="150000"/>
              </a:lnSpc>
            </a:pPr>
            <a:endParaRPr dirty="0" lang="ru-RU" sz="2000">
              <a:latin charset="0" panose="02000600000000000000" pitchFamily="2" typeface="Segoe Print"/>
            </a:endParaRPr>
          </a:p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2. Название какого дерева состоит из четырёх предлогов?</a:t>
            </a: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1A45A4BD-1C36-0FDD-38E8-9EC11A4024A8}"/>
              </a:ext>
            </a:extLst>
          </p:cNvPr>
          <p:cNvSpPr/>
          <p:nvPr/>
        </p:nvSpPr>
        <p:spPr>
          <a:xfrm>
            <a:off x="2576052" y="5097843"/>
            <a:ext cx="5584722" cy="977165"/>
          </a:xfrm>
          <a:prstGeom prst="horizontalScroll">
            <a:avLst/>
          </a:prstGeom>
          <a:blipFill>
            <a:blip r:embed="rId5"/>
            <a:tile algn="tl" flip="none" sx="100000" sy="100000" tx="0" ty="0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600000000000000" pitchFamily="2" typeface="Segoe Print"/>
              </a:rPr>
              <a:t>Помоги Василисе попасть к Водяному.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711BE2-C3C4-28C1-C113-9DD558D3809A}"/>
              </a:ext>
            </a:extLst>
          </p:cNvPr>
          <p:cNvSpPr/>
          <p:nvPr/>
        </p:nvSpPr>
        <p:spPr>
          <a:xfrm>
            <a:off x="8529483" y="5355380"/>
            <a:ext cx="1592825" cy="484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hlinkClick action="ppaction://hlinksldjump" r:id="rId6"/>
              </a:rPr>
              <a:t>Подсказка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83106775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ода, риф, подводный, одежда&#10;&#10;Контент, сгенерированный ИИ, может содержать ошибки." id="10" name="Рисунок 9">
            <a:extLst>
              <a:ext uri="{FF2B5EF4-FFF2-40B4-BE49-F238E27FC236}">
                <a16:creationId xmlns:a16="http://schemas.microsoft.com/office/drawing/2014/main" id="{4EBD9A85-DB52-B262-A919-A72C4E3EF1C8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436882" y="2144088"/>
            <a:ext cx="3877879" cy="3062008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подводный, Биология океана, рыба, Организм" id="8" name="Рисунок 7">
            <a:extLst>
              <a:ext uri="{FF2B5EF4-FFF2-40B4-BE49-F238E27FC236}">
                <a16:creationId xmlns:a16="http://schemas.microsoft.com/office/drawing/2014/main" id="{65393060-0837-FC56-0163-FBAD2C4E1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79" y="2144088"/>
            <a:ext cx="4085339" cy="3129606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3C9CB85C-BBDF-6687-EFF6-1457AE1DB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-76200"/>
            <a:ext cx="1186688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459494"/>
            <a:ext cx="3932237" cy="782319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Загадка водяного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2519681" y="1425677"/>
            <a:ext cx="7426960" cy="1226083"/>
          </a:xfrm>
        </p:spPr>
        <p:txBody>
          <a:bodyPr>
            <a:normAutofit/>
          </a:bodyPr>
          <a:lstStyle/>
          <a:p>
            <a:pPr algn="ctr"/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МАГИЯ: </a:t>
            </a:r>
            <a:r>
              <a:rPr dirty="0" err="1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абогтуырьшбелкагбеяе</a:t>
            </a:r>
            <a:endParaRPr dirty="0" lang="ru-RU" sz="2000">
              <a:latin charset="0" panose="02000600000000000000" pitchFamily="2" typeface="Segoe Print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7D5B27A-720A-9AAA-B271-BBE69B5BD16B}"/>
              </a:ext>
            </a:extLst>
          </p:cNvPr>
          <p:cNvSpPr/>
          <p:nvPr/>
        </p:nvSpPr>
        <p:spPr>
          <a:xfrm>
            <a:off x="5191431" y="5432323"/>
            <a:ext cx="1592825" cy="484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hlinkClick action="ppaction://hlinksldjump" r:id="rId7"/>
              </a:rPr>
              <a:t>Подсказка</a:t>
            </a:r>
            <a:endParaRPr dirty="0"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2DB7-EDC0-D495-DA4D-066E0F34A183}"/>
              </a:ext>
            </a:extLst>
          </p:cNvPr>
          <p:cNvSpPr txBox="1"/>
          <p:nvPr/>
        </p:nvSpPr>
        <p:spPr>
          <a:xfrm>
            <a:off x="6272981" y="3352800"/>
            <a:ext cx="23115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A4C23-9243-60B0-55B8-5970F794A8EE}"/>
              </a:ext>
            </a:extLst>
          </p:cNvPr>
          <p:cNvSpPr txBox="1"/>
          <p:nvPr/>
        </p:nvSpPr>
        <p:spPr>
          <a:xfrm>
            <a:off x="4423534" y="2152471"/>
            <a:ext cx="3058814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ru-RU">
                <a:latin charset="0" panose="02000600000000000000" pitchFamily="2" typeface="Segoe Print"/>
              </a:rPr>
              <a:t>Это шифр с блочной перестановкой.</a:t>
            </a:r>
          </a:p>
          <a:p>
            <a:pPr algn="just"/>
            <a:r>
              <a:rPr dirty="0" lang="ru-RU" sz="1800">
                <a:latin charset="0" panose="02000600000000000000" pitchFamily="2" typeface="Segoe Print"/>
              </a:rPr>
              <a:t>Слово «магия» — это ключ. В ключе имеет значение количество букв – это размер блоков и очерёдность букв в алфавите в порядке возрастания. М-4, А-1, Г-2…</a:t>
            </a:r>
          </a:p>
          <a:p>
            <a:pPr algn="just"/>
            <a:endParaRPr dirty="0" lang="ru-RU">
              <a:latin charset="0" panose="02000600000000000000" pitchFamily="2"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68903615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искусство, багет, рамка&#10;&#10;Контент, сгенерированный ИИ, может содержать ошибки." id="8" name="Рисунок 7">
            <a:extLst>
              <a:ext uri="{FF2B5EF4-FFF2-40B4-BE49-F238E27FC236}">
                <a16:creationId xmlns:a16="http://schemas.microsoft.com/office/drawing/2014/main" id="{DAE409AD-9E87-35A1-1982-98AE9065D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78385"/>
            <a:ext cx="12039600" cy="6623050"/>
          </a:xfrm>
          <a:prstGeom prst="rect">
            <a:avLst/>
          </a:prstGeom>
        </p:spPr>
      </p:pic>
      <p:pic>
        <p:nvPicPr>
          <p:cNvPr descr="Изображение выглядит как дерево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3D0BF98F-3410-0A12-D9A4-E9025747C379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6538235" y="1332989"/>
            <a:ext cx="3910915" cy="3088094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954" y="1006304"/>
            <a:ext cx="4601281" cy="629266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Загадка Бабы Яги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9DCBC00D-3170-E0C3-6B1F-5C18132F9E92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1484671" y="1779639"/>
            <a:ext cx="4355474" cy="385424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ЧА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НО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ВОЛО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КУ                                   (…)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БРУ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БРО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b="1" dirty="0" kern="10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ВИ</a:t>
            </a:r>
          </a:p>
          <a:p>
            <a:r>
              <a:rPr b="1" dirty="0" lang="ru-RU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СПИ</a:t>
            </a:r>
            <a:endParaRPr b="1" dirty="0" lang="ru-RU">
              <a:latin charset="0" panose="02000600000000000000" pitchFamily="2" typeface="Segoe Prin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1092EC9-8481-0507-41A5-38AC0B9E3B9C}"/>
              </a:ext>
            </a:extLst>
          </p:cNvPr>
          <p:cNvCxnSpPr>
            <a:cxnSpLocks/>
          </p:cNvCxnSpPr>
          <p:nvPr/>
        </p:nvCxnSpPr>
        <p:spPr>
          <a:xfrm flipV="1">
            <a:off x="2202424" y="3614172"/>
            <a:ext cx="2320415" cy="927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AA9370A-8708-3AF6-AB68-59E063C1E0DA}"/>
              </a:ext>
            </a:extLst>
          </p:cNvPr>
          <p:cNvCxnSpPr>
            <a:cxnSpLocks/>
          </p:cNvCxnSpPr>
          <p:nvPr/>
        </p:nvCxnSpPr>
        <p:spPr>
          <a:xfrm flipV="1">
            <a:off x="2290916" y="3782485"/>
            <a:ext cx="2330247" cy="1625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47AC2D-3132-E69A-4BF5-C80682FF4E26}"/>
              </a:ext>
            </a:extLst>
          </p:cNvPr>
          <p:cNvCxnSpPr>
            <a:cxnSpLocks/>
          </p:cNvCxnSpPr>
          <p:nvPr/>
        </p:nvCxnSpPr>
        <p:spPr>
          <a:xfrm flipV="1">
            <a:off x="2182761" y="3689733"/>
            <a:ext cx="2418737" cy="1248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70ECC0-983F-D93A-18F8-B62EDC41ACC1}"/>
              </a:ext>
            </a:extLst>
          </p:cNvPr>
          <p:cNvCxnSpPr>
            <a:cxnSpLocks/>
          </p:cNvCxnSpPr>
          <p:nvPr/>
        </p:nvCxnSpPr>
        <p:spPr>
          <a:xfrm flipV="1">
            <a:off x="2163096" y="3506630"/>
            <a:ext cx="2340078" cy="455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DB9B984-A849-3D63-229C-9609E3631BAE}"/>
              </a:ext>
            </a:extLst>
          </p:cNvPr>
          <p:cNvCxnSpPr>
            <a:cxnSpLocks/>
          </p:cNvCxnSpPr>
          <p:nvPr/>
        </p:nvCxnSpPr>
        <p:spPr>
          <a:xfrm flipV="1">
            <a:off x="2202424" y="3389910"/>
            <a:ext cx="2300750" cy="80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38C85CD-74E2-54AE-7610-6CB45E26AF01}"/>
              </a:ext>
            </a:extLst>
          </p:cNvPr>
          <p:cNvCxnSpPr>
            <a:cxnSpLocks/>
          </p:cNvCxnSpPr>
          <p:nvPr/>
        </p:nvCxnSpPr>
        <p:spPr>
          <a:xfrm>
            <a:off x="2290916" y="2985557"/>
            <a:ext cx="2212258" cy="360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AB2CD0D-348F-CC06-3E61-6A449F384F3B}"/>
              </a:ext>
            </a:extLst>
          </p:cNvPr>
          <p:cNvCxnSpPr>
            <a:cxnSpLocks/>
          </p:cNvCxnSpPr>
          <p:nvPr/>
        </p:nvCxnSpPr>
        <p:spPr>
          <a:xfrm>
            <a:off x="2163096" y="2475819"/>
            <a:ext cx="2418737" cy="753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4A1C1C8-7145-F8D6-4F0F-438835777024}"/>
              </a:ext>
            </a:extLst>
          </p:cNvPr>
          <p:cNvCxnSpPr>
            <a:cxnSpLocks/>
          </p:cNvCxnSpPr>
          <p:nvPr/>
        </p:nvCxnSpPr>
        <p:spPr>
          <a:xfrm>
            <a:off x="2084439" y="2009525"/>
            <a:ext cx="2536720" cy="1144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виток: горизонтальный 42">
            <a:extLst>
              <a:ext uri="{FF2B5EF4-FFF2-40B4-BE49-F238E27FC236}">
                <a16:creationId xmlns:a16="http://schemas.microsoft.com/office/drawing/2014/main" id="{B8347CAD-76D5-BF3C-6CE0-8C5739C95BE1}"/>
              </a:ext>
            </a:extLst>
          </p:cNvPr>
          <p:cNvSpPr/>
          <p:nvPr/>
        </p:nvSpPr>
        <p:spPr>
          <a:xfrm>
            <a:off x="4216400" y="5059680"/>
            <a:ext cx="5374640" cy="1033272"/>
          </a:xfrm>
          <a:prstGeom prst="horizontalScroll">
            <a:avLst/>
          </a:prstGeom>
          <a:blipFill>
            <a:blip r:embed="rId5"/>
            <a:tile algn="tl" flip="none" sx="100000" sy="100000" tx="0" ty="0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solidFill>
                  <a:schemeClr val="tx1"/>
                </a:solidFill>
                <a:latin charset="0" panose="02000600000000000000" pitchFamily="2" typeface="Segoe Print"/>
              </a:rPr>
              <a:t>Что поможет Василисе расколдовать Ивана?</a:t>
            </a:r>
          </a:p>
        </p:txBody>
      </p:sp>
    </p:spTree>
    <p:extLst>
      <p:ext uri="{BB962C8B-B14F-4D97-AF65-F5344CB8AC3E}">
        <p14:creationId xmlns:p14="http://schemas.microsoft.com/office/powerpoint/2010/main" val="760304370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веча, книга, Предметная фотография, натюрморт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C73C13E9-3ABB-169A-B20E-48C3C7725CF2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6004334" y="1312870"/>
            <a:ext cx="5347878" cy="4222733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&#10;&#10;Контент, сгенерированный ИИ, может содержать ошибки." id="23" name="Рисунок 22">
            <a:extLst>
              <a:ext uri="{FF2B5EF4-FFF2-40B4-BE49-F238E27FC236}">
                <a16:creationId xmlns:a16="http://schemas.microsoft.com/office/drawing/2014/main" id="{83FC8B75-B205-1E49-2D94-939EFA422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10" y="1514168"/>
            <a:ext cx="4139380" cy="543232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Волшебная книга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21363-FED5-8110-9059-E7C7BC9DBDF7}"/>
              </a:ext>
            </a:extLst>
          </p:cNvPr>
          <p:cNvSpPr txBox="1"/>
          <p:nvPr/>
        </p:nvSpPr>
        <p:spPr>
          <a:xfrm>
            <a:off x="1055104" y="2371239"/>
            <a:ext cx="4519785" cy="14388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Чем-</a:t>
            </a:r>
            <a:r>
              <a:rPr dirty="0" err="1" lang="ru-RU" sz="2000">
                <a:latin charset="0" panose="02000600000000000000" pitchFamily="2" typeface="Segoe Print"/>
              </a:rPr>
              <a:t>цедеклан</a:t>
            </a:r>
            <a:r>
              <a:rPr dirty="0" lang="ru-RU" sz="2000">
                <a:latin charset="0" panose="02000600000000000000" pitchFamily="2" typeface="Segoe Print"/>
              </a:rPr>
              <a:t> </a:t>
            </a:r>
            <a:r>
              <a:rPr dirty="0" err="1" lang="ru-RU" sz="2000">
                <a:latin charset="0" panose="02000600000000000000" pitchFamily="2" typeface="Segoe Print"/>
              </a:rPr>
              <a:t>итнаходся</a:t>
            </a:r>
            <a:r>
              <a:rPr dirty="0" lang="ru-RU" sz="2000">
                <a:latin charset="0" panose="02000600000000000000" pitchFamily="2" typeface="Segoe Print"/>
              </a:rPr>
              <a:t> у </a:t>
            </a:r>
            <a:r>
              <a:rPr dirty="0" err="1" lang="ru-RU" sz="2000">
                <a:latin charset="0" panose="02000600000000000000" pitchFamily="2" typeface="Segoe Print"/>
              </a:rPr>
              <a:t>мокирыки</a:t>
            </a:r>
            <a:r>
              <a:rPr dirty="0" lang="ru-RU" sz="2000">
                <a:latin charset="0" panose="02000600000000000000" pitchFamily="2" typeface="Segoe Print"/>
              </a:rPr>
              <a:t> в </a:t>
            </a:r>
            <a:r>
              <a:rPr dirty="0" err="1" lang="ru-RU" sz="2000">
                <a:latin charset="0" panose="02000600000000000000" pitchFamily="2" typeface="Segoe Print"/>
              </a:rPr>
              <a:t>чобке</a:t>
            </a:r>
            <a:r>
              <a:rPr dirty="0" lang="ru-RU" sz="2000">
                <a:latin charset="0" panose="02000600000000000000" pitchFamily="2" typeface="Segoe Print"/>
              </a:rPr>
              <a:t> в пито </a:t>
            </a:r>
            <a:r>
              <a:rPr dirty="0" err="1" lang="ru-RU" sz="2000">
                <a:latin charset="0" panose="02000600000000000000" pitchFamily="2" typeface="Segoe Print"/>
              </a:rPr>
              <a:t>лоботной</a:t>
            </a:r>
            <a:r>
              <a:rPr dirty="0" lang="ru-RU" sz="2000">
                <a:latin charset="0" panose="02000600000000000000" pitchFamily="2" typeface="Segoe Pri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40427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облако, небо, на открытом воздухе, трава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74C36C3A-B1AE-9049-70A1-6ED0C6EA8A3B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5180012" y="771115"/>
            <a:ext cx="6172200" cy="4873625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&#10;&#10;Контент, сгенерированный ИИ, может содержать ошибки." id="7" name="Рисунок 6">
            <a:extLst>
              <a:ext uri="{FF2B5EF4-FFF2-40B4-BE49-F238E27FC236}">
                <a16:creationId xmlns:a16="http://schemas.microsoft.com/office/drawing/2014/main" id="{D34D95DD-9995-6BEB-298A-1678E9DB8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5341"/>
            <a:ext cx="3932237" cy="1337187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Загадка кикиморы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3313470"/>
            <a:ext cx="3932237" cy="2555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Что у цапли спереди, а у зайца сзади?</a:t>
            </a:r>
          </a:p>
        </p:txBody>
      </p:sp>
    </p:spTree>
    <p:extLst>
      <p:ext uri="{BB962C8B-B14F-4D97-AF65-F5344CB8AC3E}">
        <p14:creationId xmlns:p14="http://schemas.microsoft.com/office/powerpoint/2010/main" val="1502396956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дерево, на открытом воздухе, вода, растение&#10;&#10;Контент, сгенерированный ИИ, может содержать ошибки." id="8" name="Рисунок 7">
            <a:extLst>
              <a:ext uri="{FF2B5EF4-FFF2-40B4-BE49-F238E27FC236}">
                <a16:creationId xmlns:a16="http://schemas.microsoft.com/office/drawing/2014/main" id="{06E05913-ED00-4BC5-93E2-04EC1CC9E3B1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6282816" y="1287156"/>
            <a:ext cx="4957023" cy="3914110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" id="6" name="Рисунок 5">
            <a:extLst>
              <a:ext uri="{FF2B5EF4-FFF2-40B4-BE49-F238E27FC236}">
                <a16:creationId xmlns:a16="http://schemas.microsoft.com/office/drawing/2014/main" id="{F3D08511-0C17-4353-6E10-2B9AC786F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287156"/>
            <a:ext cx="4019425" cy="590805"/>
          </a:xfrm>
        </p:spPr>
        <p:txBody>
          <a:bodyPr>
            <a:no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Слово-заклинание, открывающее бочку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7" y="1954878"/>
            <a:ext cx="5256213" cy="39141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Существует русское слово, которое состоит только из приставки, суффикса и окончания, без корня. При этом это самое обычное слово, которое мы часто используем в речи. Что это за слово?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8C90ED-30C8-CBF3-3261-0008327CF945}"/>
              </a:ext>
            </a:extLst>
          </p:cNvPr>
          <p:cNvSpPr/>
          <p:nvPr/>
        </p:nvSpPr>
        <p:spPr>
          <a:xfrm>
            <a:off x="5486403" y="5945905"/>
            <a:ext cx="1592825" cy="484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hlinkClick action="ppaction://hlinksldjump" r:id="rId5"/>
              </a:rPr>
              <a:t>Подсказка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595732233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искусство, багет, рамка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AFF84F5B-7646-0539-B376-F9BEA0B1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" y="199614"/>
            <a:ext cx="11987499" cy="6505986"/>
          </a:xfrm>
          <a:prstGeom prst="rect">
            <a:avLst/>
          </a:prstGeom>
        </p:spPr>
      </p:pic>
      <p:pic>
        <p:nvPicPr>
          <p:cNvPr descr="Изображение выглядит как дерево, оружие, на открытом воздухе, растение&#10;&#10;Контент, сгенерированный ИИ, может содержать ошибки." id="8" name="Рисунок 7">
            <a:extLst>
              <a:ext uri="{FF2B5EF4-FFF2-40B4-BE49-F238E27FC236}">
                <a16:creationId xmlns:a16="http://schemas.microsoft.com/office/drawing/2014/main" id="{C1285AD1-714B-3AA3-F5AC-716C572E7D4A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936657" y="2465083"/>
            <a:ext cx="3583530" cy="2829588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1622323" y="1042219"/>
            <a:ext cx="8554064" cy="176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Достал Иван-царевич меч-кладенец и свиток со словами заветными, чтобы домой попасть.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2B167-AA6E-744F-96CD-A3DD8DEB514F}"/>
              </a:ext>
            </a:extLst>
          </p:cNvPr>
          <p:cNvSpPr txBox="1"/>
          <p:nvPr/>
        </p:nvSpPr>
        <p:spPr>
          <a:xfrm>
            <a:off x="5486401" y="2251588"/>
            <a:ext cx="5375652" cy="2966197"/>
          </a:xfrm>
          <a:custGeom>
            <a:avLst/>
            <a:gdLst>
              <a:gd fmla="*/ 0 w 5375652" name="connsiteX0"/>
              <a:gd fmla="*/ 0 h 2966197" name="connsiteY0"/>
              <a:gd fmla="*/ 597295 w 5375652" name="connsiteX1"/>
              <a:gd fmla="*/ 0 h 2966197" name="connsiteY1"/>
              <a:gd fmla="*/ 1194589 w 5375652" name="connsiteX2"/>
              <a:gd fmla="*/ 0 h 2966197" name="connsiteY2"/>
              <a:gd fmla="*/ 1899397 w 5375652" name="connsiteX3"/>
              <a:gd fmla="*/ 0 h 2966197" name="connsiteY3"/>
              <a:gd fmla="*/ 2335422 w 5375652" name="connsiteX4"/>
              <a:gd fmla="*/ 0 h 2966197" name="connsiteY4"/>
              <a:gd fmla="*/ 2932717 w 5375652" name="connsiteX5"/>
              <a:gd fmla="*/ 0 h 2966197" name="connsiteY5"/>
              <a:gd fmla="*/ 3637525 w 5375652" name="connsiteX6"/>
              <a:gd fmla="*/ 0 h 2966197" name="connsiteY6"/>
              <a:gd fmla="*/ 4181063 w 5375652" name="connsiteX7"/>
              <a:gd fmla="*/ 0 h 2966197" name="connsiteY7"/>
              <a:gd fmla="*/ 4778357 w 5375652" name="connsiteX8"/>
              <a:gd fmla="*/ 0 h 2966197" name="connsiteY8"/>
              <a:gd fmla="*/ 5375652 w 5375652" name="connsiteX9"/>
              <a:gd fmla="*/ 0 h 2966197" name="connsiteY9"/>
              <a:gd fmla="*/ 5375652 w 5375652" name="connsiteX10"/>
              <a:gd fmla="*/ 593239 h 2966197" name="connsiteY10"/>
              <a:gd fmla="*/ 5375652 w 5375652" name="connsiteX11"/>
              <a:gd fmla="*/ 1216141 h 2966197" name="connsiteY11"/>
              <a:gd fmla="*/ 5375652 w 5375652" name="connsiteX12"/>
              <a:gd fmla="*/ 1839042 h 2966197" name="connsiteY12"/>
              <a:gd fmla="*/ 5375652 w 5375652" name="connsiteX13"/>
              <a:gd fmla="*/ 2966197 h 2966197" name="connsiteY13"/>
              <a:gd fmla="*/ 4832114 w 5375652" name="connsiteX14"/>
              <a:gd fmla="*/ 2966197 h 2966197" name="connsiteY14"/>
              <a:gd fmla="*/ 4288576 w 5375652" name="connsiteX15"/>
              <a:gd fmla="*/ 2966197 h 2966197" name="connsiteY15"/>
              <a:gd fmla="*/ 3745038 w 5375652" name="connsiteX16"/>
              <a:gd fmla="*/ 2966197 h 2966197" name="connsiteY16"/>
              <a:gd fmla="*/ 3309012 w 5375652" name="connsiteX17"/>
              <a:gd fmla="*/ 2966197 h 2966197" name="connsiteY17"/>
              <a:gd fmla="*/ 2819231 w 5375652" name="connsiteX18"/>
              <a:gd fmla="*/ 2966197 h 2966197" name="connsiteY18"/>
              <a:gd fmla="*/ 2383206 w 5375652" name="connsiteX19"/>
              <a:gd fmla="*/ 2966197 h 2966197" name="connsiteY19"/>
              <a:gd fmla="*/ 1785911 w 5375652" name="connsiteX20"/>
              <a:gd fmla="*/ 2966197 h 2966197" name="connsiteY20"/>
              <a:gd fmla="*/ 1188616 w 5375652" name="connsiteX21"/>
              <a:gd fmla="*/ 2966197 h 2966197" name="connsiteY21"/>
              <a:gd fmla="*/ 537565 w 5375652" name="connsiteX22"/>
              <a:gd fmla="*/ 2966197 h 2966197" name="connsiteY22"/>
              <a:gd fmla="*/ 0 w 5375652" name="connsiteX23"/>
              <a:gd fmla="*/ 2966197 h 2966197" name="connsiteY23"/>
              <a:gd fmla="*/ 0 w 5375652" name="connsiteX24"/>
              <a:gd fmla="*/ 2372958 h 2966197" name="connsiteY24"/>
              <a:gd fmla="*/ 0 w 5375652" name="connsiteX25"/>
              <a:gd fmla="*/ 1750056 h 2966197" name="connsiteY25"/>
              <a:gd fmla="*/ 0 w 5375652" name="connsiteX26"/>
              <a:gd fmla="*/ 1127155 h 2966197" name="connsiteY26"/>
              <a:gd fmla="*/ 0 w 5375652" name="connsiteX27"/>
              <a:gd fmla="*/ 533915 h 2966197" name="connsiteY27"/>
              <a:gd fmla="*/ 0 w 5375652" name="connsiteX28"/>
              <a:gd fmla="*/ 0 h 2966197" name="connsiteY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extrusionOk="0" h="2966197" w="5375652">
                <a:moveTo>
                  <a:pt x="0" y="0"/>
                </a:moveTo>
                <a:cubicBezTo>
                  <a:pt x="195016" y="-68661"/>
                  <a:pt x="389200" y="56741"/>
                  <a:pt x="597295" y="0"/>
                </a:cubicBezTo>
                <a:cubicBezTo>
                  <a:pt x="805390" y="-56741"/>
                  <a:pt x="1007394" y="9481"/>
                  <a:pt x="1194589" y="0"/>
                </a:cubicBezTo>
                <a:cubicBezTo>
                  <a:pt x="1381784" y="-9481"/>
                  <a:pt x="1596092" y="55331"/>
                  <a:pt x="1899397" y="0"/>
                </a:cubicBezTo>
                <a:cubicBezTo>
                  <a:pt x="2202702" y="-55331"/>
                  <a:pt x="2168852" y="18381"/>
                  <a:pt x="2335422" y="0"/>
                </a:cubicBezTo>
                <a:cubicBezTo>
                  <a:pt x="2501993" y="-18381"/>
                  <a:pt x="2701786" y="42885"/>
                  <a:pt x="2932717" y="0"/>
                </a:cubicBezTo>
                <a:cubicBezTo>
                  <a:pt x="3163648" y="-42885"/>
                  <a:pt x="3402612" y="31979"/>
                  <a:pt x="3637525" y="0"/>
                </a:cubicBezTo>
                <a:cubicBezTo>
                  <a:pt x="3872438" y="-31979"/>
                  <a:pt x="4068936" y="408"/>
                  <a:pt x="4181063" y="0"/>
                </a:cubicBezTo>
                <a:cubicBezTo>
                  <a:pt x="4293190" y="-408"/>
                  <a:pt x="4533138" y="49992"/>
                  <a:pt x="4778357" y="0"/>
                </a:cubicBezTo>
                <a:cubicBezTo>
                  <a:pt x="5023576" y="-49992"/>
                  <a:pt x="5242702" y="34952"/>
                  <a:pt x="5375652" y="0"/>
                </a:cubicBezTo>
                <a:cubicBezTo>
                  <a:pt x="5419490" y="284557"/>
                  <a:pt x="5369788" y="457473"/>
                  <a:pt x="5375652" y="593239"/>
                </a:cubicBezTo>
                <a:cubicBezTo>
                  <a:pt x="5381516" y="729005"/>
                  <a:pt x="5348628" y="948624"/>
                  <a:pt x="5375652" y="1216141"/>
                </a:cubicBezTo>
                <a:cubicBezTo>
                  <a:pt x="5402676" y="1483658"/>
                  <a:pt x="5335452" y="1629204"/>
                  <a:pt x="5375652" y="1839042"/>
                </a:cubicBezTo>
                <a:cubicBezTo>
                  <a:pt x="5415852" y="2048880"/>
                  <a:pt x="5270068" y="2703827"/>
                  <a:pt x="5375652" y="2966197"/>
                </a:cubicBezTo>
                <a:cubicBezTo>
                  <a:pt x="5138828" y="2977262"/>
                  <a:pt x="5011798" y="2912771"/>
                  <a:pt x="4832114" y="2966197"/>
                </a:cubicBezTo>
                <a:cubicBezTo>
                  <a:pt x="4652430" y="3019623"/>
                  <a:pt x="4447958" y="2929269"/>
                  <a:pt x="4288576" y="2966197"/>
                </a:cubicBezTo>
                <a:cubicBezTo>
                  <a:pt x="4129194" y="3003125"/>
                  <a:pt x="3882501" y="2909992"/>
                  <a:pt x="3745038" y="2966197"/>
                </a:cubicBezTo>
                <a:cubicBezTo>
                  <a:pt x="3607575" y="3022402"/>
                  <a:pt x="3403386" y="2926580"/>
                  <a:pt x="3309012" y="2966197"/>
                </a:cubicBezTo>
                <a:cubicBezTo>
                  <a:pt x="3214638" y="3005814"/>
                  <a:pt x="3046745" y="2940368"/>
                  <a:pt x="2819231" y="2966197"/>
                </a:cubicBezTo>
                <a:cubicBezTo>
                  <a:pt x="2591717" y="2992026"/>
                  <a:pt x="2540758" y="2922150"/>
                  <a:pt x="2383206" y="2966197"/>
                </a:cubicBezTo>
                <a:cubicBezTo>
                  <a:pt x="2225654" y="3010244"/>
                  <a:pt x="2071264" y="2906724"/>
                  <a:pt x="1785911" y="2966197"/>
                </a:cubicBezTo>
                <a:cubicBezTo>
                  <a:pt x="1500559" y="3025670"/>
                  <a:pt x="1387468" y="2896991"/>
                  <a:pt x="1188616" y="2966197"/>
                </a:cubicBezTo>
                <a:cubicBezTo>
                  <a:pt x="989765" y="3035403"/>
                  <a:pt x="834805" y="2895871"/>
                  <a:pt x="537565" y="2966197"/>
                </a:cubicBezTo>
                <a:cubicBezTo>
                  <a:pt x="240325" y="3036523"/>
                  <a:pt x="239150" y="2906746"/>
                  <a:pt x="0" y="2966197"/>
                </a:cubicBezTo>
                <a:cubicBezTo>
                  <a:pt x="-4306" y="2769692"/>
                  <a:pt x="68357" y="2507343"/>
                  <a:pt x="0" y="2372958"/>
                </a:cubicBezTo>
                <a:cubicBezTo>
                  <a:pt x="-68357" y="2238573"/>
                  <a:pt x="15740" y="2060389"/>
                  <a:pt x="0" y="1750056"/>
                </a:cubicBezTo>
                <a:cubicBezTo>
                  <a:pt x="-15740" y="1439723"/>
                  <a:pt x="73873" y="1254060"/>
                  <a:pt x="0" y="1127155"/>
                </a:cubicBezTo>
                <a:cubicBezTo>
                  <a:pt x="-73873" y="1000250"/>
                  <a:pt x="42760" y="766037"/>
                  <a:pt x="0" y="533915"/>
                </a:cubicBezTo>
                <a:cubicBezTo>
                  <a:pt x="-42760" y="301793"/>
                  <a:pt x="16655" y="19015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tlCol="0" wrap="square">
            <a:spAutoFit/>
          </a:bodyPr>
          <a:lstStyle/>
          <a:p>
            <a:pPr algn="ctr"/>
            <a:endParaRPr b="1" dirty="0" lang="ru-RU">
              <a:latin charset="0" panose="02000600000000000000" pitchFamily="2" typeface="Segoe Print"/>
            </a:endParaRPr>
          </a:p>
          <a:p>
            <a:pPr algn="ctr"/>
            <a:r>
              <a:rPr b="1" dirty="0" lang="ru-RU">
                <a:latin charset="0" panose="02000600000000000000" pitchFamily="2" typeface="Segoe Print"/>
              </a:rPr>
              <a:t>Загадка свитка</a:t>
            </a:r>
          </a:p>
          <a:p>
            <a:pPr algn="ctr"/>
            <a:endParaRPr b="1" dirty="0" lang="ru-RU">
              <a:latin charset="0" panose="02000600000000000000" pitchFamily="2" typeface="Segoe Print"/>
            </a:endParaRPr>
          </a:p>
          <a:p>
            <a:pPr algn="ctr">
              <a:lnSpc>
                <a:spcPct val="150000"/>
              </a:lnSpc>
            </a:pPr>
            <a:r>
              <a:rPr dirty="0" lang="ru-RU">
                <a:latin charset="0" panose="02000600000000000000" pitchFamily="2" typeface="Segoe Print"/>
              </a:rPr>
              <a:t>Меня можно украсть или завоевать. Но чаще я прихожу сама.</a:t>
            </a:r>
          </a:p>
          <a:p>
            <a:pPr algn="ctr">
              <a:lnSpc>
                <a:spcPct val="150000"/>
              </a:lnSpc>
            </a:pPr>
            <a:r>
              <a:rPr dirty="0" lang="ru-RU">
                <a:latin charset="0" panose="02000600000000000000" pitchFamily="2" typeface="Segoe Print"/>
              </a:rPr>
              <a:t>Одному не нужно, а для двоих бесценно.</a:t>
            </a:r>
          </a:p>
          <a:p>
            <a:pPr algn="ctr">
              <a:lnSpc>
                <a:spcPct val="150000"/>
              </a:lnSpc>
            </a:pPr>
            <a:r>
              <a:rPr dirty="0" lang="ru-RU">
                <a:latin charset="0" panose="02000600000000000000" pitchFamily="2" typeface="Segoe Print"/>
              </a:rPr>
              <a:t>Кто я?</a:t>
            </a:r>
          </a:p>
          <a:p>
            <a:pPr algn="ctr">
              <a:lnSpc>
                <a:spcPct val="150000"/>
              </a:lnSpc>
            </a:pPr>
            <a:endParaRPr dirty="0" lang="ru-RU">
              <a:latin charset="0" panose="02000600000000000000" pitchFamily="2"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56333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F84F5B-7646-0539-B376-F9BEA0B1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" y="199614"/>
            <a:ext cx="11987499" cy="650598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4839" y="1386347"/>
            <a:ext cx="8701548" cy="142567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Segoe Print" panose="02000600000000000000" pitchFamily="2" charset="0"/>
              </a:rPr>
              <a:t>Произнесли они слово заветное, перерубили щетинку кошачью, и открылся перед ними путь обратный.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37B9D-E226-54FB-4CAF-2B76C24AE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880" y="2812026"/>
            <a:ext cx="4257930" cy="3358427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78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F84F5B-7646-0539-B376-F9BEA0B1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" y="199614"/>
            <a:ext cx="11987499" cy="650598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4839" y="1386348"/>
            <a:ext cx="8701548" cy="8652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Segoe Print" panose="02000600000000000000" pitchFamily="2" charset="0"/>
              </a:rPr>
              <a:t>Тут и конкурсу конец, а кто сделал – молодец!</a:t>
            </a:r>
          </a:p>
        </p:txBody>
      </p:sp>
      <p:pic>
        <p:nvPicPr>
          <p:cNvPr id="3" name="Рисунок 2" descr="Изображение выглядит как книжный шкаф, в помещении, Публикация, мебель">
            <a:extLst>
              <a:ext uri="{FF2B5EF4-FFF2-40B4-BE49-F238E27FC236}">
                <a16:creationId xmlns:a16="http://schemas.microsoft.com/office/drawing/2014/main" id="{94202F51-4AB0-B97B-F8DF-A00BC2D7C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18" y="2942918"/>
            <a:ext cx="3326990" cy="3326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81664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3AC3E-D17D-D303-252B-82BA3E08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6" y="1959892"/>
            <a:ext cx="3330836" cy="2631772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картина, Человеческое лицо, дерево, мифология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02E623EC-D709-A277-7F31-F780B23546B1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8392374" y="1909721"/>
            <a:ext cx="3460084" cy="2732114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&#10;&#10;Контент, сгенерированный ИИ, может содержать ошибки." id="5" name="Рисунок 4">
            <a:extLst>
              <a:ext uri="{FF2B5EF4-FFF2-40B4-BE49-F238E27FC236}">
                <a16:creationId xmlns:a16="http://schemas.microsoft.com/office/drawing/2014/main" id="{26987D2E-B0B6-CC15-9B4D-1B082BCAA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D041CB-5E12-16D1-7A91-A40008FB8D7B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3785419" y="884902"/>
            <a:ext cx="4444180" cy="51422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latin charset="0" panose="02000600000000000000" pitchFamily="2" typeface="Segoe Print"/>
              </a:rPr>
              <a:t>В некотором царстве, в некотором государстве ж</a:t>
            </a:r>
            <a:r>
              <a:rPr b="0" dirty="0" i="0" lang="ru-RU" sz="2000">
                <a:effectLst/>
                <a:latin charset="0" panose="02000600000000000000" pitchFamily="2" typeface="Segoe Print"/>
              </a:rPr>
              <a:t>ил сильный да смелый Иван-Царевич. Жена его Василиса Премудрая была мудра, добра и прекрасна собой. </a:t>
            </a:r>
          </a:p>
          <a:p>
            <a:pPr algn="just">
              <a:lnSpc>
                <a:spcPct val="150000"/>
              </a:lnSpc>
            </a:pPr>
            <a:r>
              <a:rPr b="0" dirty="0" i="0" lang="ru-RU" sz="2000">
                <a:effectLst/>
                <a:latin charset="0" panose="02000600000000000000" pitchFamily="2" typeface="Segoe Print"/>
              </a:rPr>
              <a:t>Но злой колдун Кощей Бессмертный позавидовал счастью Ивана и решил отнять Василису силой.</a:t>
            </a:r>
            <a:endParaRPr dirty="0" lang="ru-RU" sz="2000">
              <a:latin charset="0" panose="02000600000000000000" pitchFamily="2"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84444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1DE78-5DA7-00C5-C2BA-BD9C85E5B2F8}"/>
              </a:ext>
            </a:extLst>
          </p:cNvPr>
          <p:cNvSpPr txBox="1"/>
          <p:nvPr/>
        </p:nvSpPr>
        <p:spPr>
          <a:xfrm>
            <a:off x="2321169" y="2142676"/>
            <a:ext cx="803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Print" panose="02000600000000000000" pitchFamily="2" charset="0"/>
              </a:rPr>
              <a:t>Надпись на камне</a:t>
            </a:r>
          </a:p>
          <a:p>
            <a:endParaRPr lang="ru-RU" sz="2400" dirty="0">
              <a:latin typeface="Segoe Print" panose="02000600000000000000" pitchFamily="2" charset="0"/>
            </a:endParaRPr>
          </a:p>
          <a:p>
            <a:endParaRPr lang="ru-RU" sz="2400" dirty="0">
              <a:latin typeface="Segoe Print" panose="02000600000000000000" pitchFamily="2" charset="0"/>
            </a:endParaRPr>
          </a:p>
          <a:p>
            <a:r>
              <a:rPr lang="ru-RU" sz="2400" dirty="0">
                <a:latin typeface="Segoe Print" panose="02000600000000000000" pitchFamily="2" charset="0"/>
              </a:rPr>
              <a:t>В послании зашифрованы настоящие города Древней Руси.</a:t>
            </a:r>
          </a:p>
        </p:txBody>
      </p:sp>
    </p:spTree>
    <p:extLst>
      <p:ext uri="{BB962C8B-B14F-4D97-AF65-F5344CB8AC3E}">
        <p14:creationId xmlns:p14="http://schemas.microsoft.com/office/powerpoint/2010/main" val="312388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49214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2241755" y="2192593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Первая загадка Кощея</a:t>
            </a: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endParaRPr lang="ru-RU" sz="2000" dirty="0">
              <a:latin typeface="Segoe Print" panose="02000600000000000000" pitchFamily="2" charset="0"/>
            </a:endParaRPr>
          </a:p>
          <a:p>
            <a:r>
              <a:rPr lang="ru-RU" sz="2000" dirty="0">
                <a:latin typeface="Segoe Print" panose="02000600000000000000" pitchFamily="2" charset="0"/>
              </a:rPr>
              <a:t>Необходимо вспомнить лексическое значение этих слов и найти омонимы</a:t>
            </a:r>
          </a:p>
        </p:txBody>
      </p:sp>
    </p:spTree>
    <p:extLst>
      <p:ext uri="{BB962C8B-B14F-4D97-AF65-F5344CB8AC3E}">
        <p14:creationId xmlns:p14="http://schemas.microsoft.com/office/powerpoint/2010/main" val="411373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2241755" y="2192593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Вторая загадка Кощея</a:t>
            </a: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endParaRPr lang="ru-RU" sz="2000" dirty="0">
              <a:latin typeface="Segoe Print" panose="02000600000000000000" pitchFamily="2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Вечнозелёный хвойный кустарник.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Млекопитающее с узкой мордой и длинным языком. </a:t>
            </a:r>
          </a:p>
        </p:txBody>
      </p:sp>
    </p:spTree>
    <p:extLst>
      <p:ext uri="{BB962C8B-B14F-4D97-AF65-F5344CB8AC3E}">
        <p14:creationId xmlns:p14="http://schemas.microsoft.com/office/powerpoint/2010/main" val="79997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2241755" y="2192593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Предмет, который поможет Василисе вернуться домой.</a:t>
            </a: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r>
              <a:rPr lang="ru-RU" sz="2000" dirty="0">
                <a:latin typeface="Segoe Print" panose="02000600000000000000" pitchFamily="2" charset="0"/>
              </a:rPr>
              <a:t>У кота надо попросить щетинку, которая растёт у него около пасти.</a:t>
            </a:r>
          </a:p>
        </p:txBody>
      </p:sp>
    </p:spTree>
    <p:extLst>
      <p:ext uri="{BB962C8B-B14F-4D97-AF65-F5344CB8AC3E}">
        <p14:creationId xmlns:p14="http://schemas.microsoft.com/office/powerpoint/2010/main" val="171032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106605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F0BE12-3247-C86D-CA95-879892F49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91" y="3427696"/>
            <a:ext cx="2371640" cy="481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1524000" y="1160207"/>
            <a:ext cx="956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Загадка водяного</a:t>
            </a:r>
          </a:p>
          <a:p>
            <a:endParaRPr lang="ru-RU" sz="2000" dirty="0">
              <a:latin typeface="Segoe Print" panose="02000600000000000000" pitchFamily="2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Количество букв в ключе – это размер блоков шифра.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Определяем в слове-ключе очередность букв в порядке возрастания по алфавиту: М-4, А-1, Г-2, И-3, Я-5; в итоге – 41235.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Разбиваем шифр на блоки (количество блоков определяем по количеству букв-загадок: </a:t>
            </a:r>
          </a:p>
          <a:p>
            <a:pPr marL="457200" indent="-457200">
              <a:buAutoNum type="arabicPeriod"/>
            </a:pPr>
            <a:endParaRPr lang="ru-RU" sz="2000" dirty="0">
              <a:latin typeface="Segoe Print" panose="02000600000000000000" pitchFamily="2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Расставляем зашифрованные буквы по порядку.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Segoe Print" panose="02000600000000000000" pitchFamily="2" charset="0"/>
              </a:rPr>
              <a:t>Разбиваем дешифрованный текст на слова.</a:t>
            </a:r>
          </a:p>
          <a:p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5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2035277" y="1799303"/>
            <a:ext cx="779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Слово-заклинание</a:t>
            </a: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r>
              <a:rPr lang="ru-RU" sz="2000" dirty="0">
                <a:latin typeface="Segoe Print" panose="02000600000000000000" pitchFamily="2" charset="0"/>
              </a:rPr>
              <a:t>Основное значение: Переместить объект из одного места в другое, вынося его изнутри.</a:t>
            </a:r>
          </a:p>
        </p:txBody>
      </p:sp>
    </p:spTree>
    <p:extLst>
      <p:ext uri="{BB962C8B-B14F-4D97-AF65-F5344CB8AC3E}">
        <p14:creationId xmlns:p14="http://schemas.microsoft.com/office/powerpoint/2010/main" val="3750990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багет, искусство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B6844C-06AD-95BA-6284-E597087F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313082"/>
            <a:ext cx="11608904" cy="623183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B3BDD5-9A3D-5C8C-4B82-9AE54AAA985A}"/>
              </a:ext>
            </a:extLst>
          </p:cNvPr>
          <p:cNvSpPr/>
          <p:nvPr/>
        </p:nvSpPr>
        <p:spPr>
          <a:xfrm>
            <a:off x="4178710" y="4956100"/>
            <a:ext cx="359860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Вернуться к вопросу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1C018-E600-3430-0A55-98E038E349C9}"/>
              </a:ext>
            </a:extLst>
          </p:cNvPr>
          <p:cNvSpPr txBox="1"/>
          <p:nvPr/>
        </p:nvSpPr>
        <p:spPr>
          <a:xfrm>
            <a:off x="2035277" y="1799303"/>
            <a:ext cx="7796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Загадки русалки</a:t>
            </a: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endParaRPr lang="ru-RU" sz="2000" b="1" dirty="0">
              <a:latin typeface="Segoe Print" panose="02000600000000000000" pitchFamily="2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Segoe Print" panose="02000600000000000000" pitchFamily="2" charset="0"/>
              </a:rPr>
              <a:t>Рогатое жвачное животное с длинной прямой шерстью.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Segoe Print" panose="02000600000000000000" pitchFamily="2" charset="0"/>
              </a:rPr>
              <a:t>Хвойное дерево с длинными иглами и округлыми шишками.</a:t>
            </a:r>
          </a:p>
        </p:txBody>
      </p:sp>
    </p:spTree>
    <p:extLst>
      <p:ext uri="{BB962C8B-B14F-4D97-AF65-F5344CB8AC3E}">
        <p14:creationId xmlns:p14="http://schemas.microsoft.com/office/powerpoint/2010/main" val="8131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луна, дерево, небо, строительство">
            <a:extLst>
              <a:ext uri="{FF2B5EF4-FFF2-40B4-BE49-F238E27FC236}">
                <a16:creationId xmlns:a16="http://schemas.microsoft.com/office/drawing/2014/main" id="{50777093-CFBC-9E55-D459-0D22BFB8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" y="1860699"/>
            <a:ext cx="2861242" cy="2861242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D041CB-5E12-16D1-7A91-A40008FB8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599" y="806245"/>
            <a:ext cx="4965405" cy="56240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0" i="0" dirty="0">
                <a:effectLst/>
                <a:latin typeface="Segoe Print" panose="02000600000000000000" pitchFamily="2" charset="0"/>
              </a:rPr>
              <a:t>Однажды ночью, когда Ивана не было дома, Кощей пробрался в терем и похитил спящую Василису. </a:t>
            </a:r>
          </a:p>
          <a:p>
            <a:pPr algn="just">
              <a:lnSpc>
                <a:spcPct val="150000"/>
              </a:lnSpc>
            </a:pPr>
            <a:r>
              <a:rPr lang="ru-RU" sz="2000" b="0" i="0" dirty="0">
                <a:effectLst/>
                <a:latin typeface="Segoe Print" panose="02000600000000000000" pitchFamily="2" charset="0"/>
              </a:rPr>
              <a:t>Узнав о пропаже любимой жены, Иван отправился на её поиски. Дорога привела его в тёмный лес, полный опасностей и чудес. Долго брёл </a:t>
            </a:r>
            <a:r>
              <a:rPr lang="ru-RU" sz="2000" dirty="0">
                <a:latin typeface="Segoe Print" panose="02000600000000000000" pitchFamily="2" charset="0"/>
              </a:rPr>
              <a:t>И</a:t>
            </a:r>
            <a:r>
              <a:rPr lang="ru-RU" sz="2000" b="0" i="0" dirty="0">
                <a:effectLst/>
                <a:latin typeface="Segoe Print" panose="02000600000000000000" pitchFamily="2" charset="0"/>
              </a:rPr>
              <a:t>ван по лесу, пока не вышел на перекрёсток дорог, где стоял камень указательный.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12" name="Рисунок 11" descr="Изображение выглядит как дерево, одежда, карти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D90B7B-D935-2B77-2008-A0B5B764B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57" y="1860698"/>
            <a:ext cx="2861243" cy="2861243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4766DE-5BAD-5526-DE16-FDF3D59A8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30277"/>
            <a:ext cx="11866880" cy="6597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720689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искусство, багет, рамка&#10;&#10;Контент, сгенерированный ИИ, может содержать ошибки." id="9" name="Рисунок 8">
            <a:extLst>
              <a:ext uri="{FF2B5EF4-FFF2-40B4-BE49-F238E27FC236}">
                <a16:creationId xmlns:a16="http://schemas.microsoft.com/office/drawing/2014/main" id="{29E30441-488A-3B61-0CE6-B4C3DCE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8" y="0"/>
            <a:ext cx="11866880" cy="669976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текст, дерево, могила, на открытом воздухе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67E18B69-2083-A669-E0E2-7107D09E01A6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1611137" y="1286330"/>
            <a:ext cx="3649932" cy="2882020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06372-1F3C-1DCC-AE3B-5EABF6B2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903767"/>
            <a:ext cx="4226916" cy="691117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atin charset="0" panose="02000600000000000000" pitchFamily="2" typeface="Segoe Print"/>
              </a:rPr>
              <a:t>Надпись на камне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A892A5-E800-9375-98EE-86F2EE743E3F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6096000" y="1765006"/>
            <a:ext cx="4334540" cy="24880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«Направо пойдёшь – в </a:t>
            </a:r>
            <a:r>
              <a:rPr dirty="0" err="1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Римдалив</a:t>
            </a: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 попадёшь, налево пойдёшь – в Остров </a:t>
            </a:r>
            <a:r>
              <a:rPr dirty="0" err="1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Левикий</a:t>
            </a: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 попадёшь, прямо – </a:t>
            </a:r>
            <a:r>
              <a:rPr dirty="0" err="1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Соквам</a:t>
            </a: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 будет».</a:t>
            </a:r>
            <a:endParaRPr dirty="0" lang="ru-RU" sz="2000">
              <a:latin charset="0" panose="02000600000000000000" pitchFamily="2" typeface="Segoe Prin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4F2DC84-CB31-61FF-6099-60B8BB9550DC}"/>
              </a:ext>
            </a:extLst>
          </p:cNvPr>
          <p:cNvSpPr/>
          <p:nvPr/>
        </p:nvSpPr>
        <p:spPr>
          <a:xfrm>
            <a:off x="5567842" y="5677787"/>
            <a:ext cx="1592825" cy="4890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hlinkClick action="ppaction://hlinksldjump" r:id="rId5"/>
              </a:rPr>
              <a:t>Подсказка</a:t>
            </a:r>
            <a:endParaRPr dirty="0" lang="ru-RU"/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AA74C727-8F7A-1D7B-7706-B26465D575C6}"/>
              </a:ext>
            </a:extLst>
          </p:cNvPr>
          <p:cNvSpPr/>
          <p:nvPr/>
        </p:nvSpPr>
        <p:spPr>
          <a:xfrm>
            <a:off x="3296760" y="4518910"/>
            <a:ext cx="6134987" cy="1033272"/>
          </a:xfrm>
          <a:prstGeom prst="horizontalScroll">
            <a:avLst/>
          </a:prstGeom>
          <a:pattFill prst="pct50">
            <a:fgClr>
              <a:srgbClr val="958B05"/>
            </a:fgClr>
            <a:bgClr>
              <a:srgbClr val="F9EED9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600000000000000" pitchFamily="2" typeface="Segoe Print"/>
              </a:rPr>
              <a:t>Помоги Ивану расшифровать надпись на камне</a:t>
            </a:r>
          </a:p>
        </p:txBody>
      </p:sp>
    </p:spTree>
    <p:extLst>
      <p:ext uri="{BB962C8B-B14F-4D97-AF65-F5344CB8AC3E}">
        <p14:creationId xmlns:p14="http://schemas.microsoft.com/office/powerpoint/2010/main" val="368318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Человеческое лицо, человек, одежда, улыбка">
            <a:extLst>
              <a:ext uri="{FF2B5EF4-FFF2-40B4-BE49-F238E27FC236}">
                <a16:creationId xmlns:a16="http://schemas.microsoft.com/office/drawing/2014/main" id="{FC30BF7F-AE98-E185-7B87-191C6EE30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9" y="1759338"/>
            <a:ext cx="3184801" cy="3184801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737205E-CB95-4473-2EAC-D141B7AA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6577" y="935665"/>
            <a:ext cx="4476307" cy="52737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Segoe Print" panose="02000600000000000000" pitchFamily="2" charset="0"/>
              </a:rPr>
              <a:t>Не знал Иван, что камень тот обманный был, и не поможет это ему найти Василису.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Segoe Print" panose="02000600000000000000" pitchFamily="2" charset="0"/>
              </a:rPr>
              <a:t>Долго блуждал он по лесу в поисках пути, пока не встретил Бабу Ягу, принявшую облик  молодой девицы. Превратила Яга Ивана в пень трухлявый да около своей избушки поставила.</a:t>
            </a:r>
          </a:p>
        </p:txBody>
      </p:sp>
      <p:pic>
        <p:nvPicPr>
          <p:cNvPr id="18" name="Рисунок 17" descr="Изображение выглядит как пейзаж, картина, лесистая местность, дерево">
            <a:extLst>
              <a:ext uri="{FF2B5EF4-FFF2-40B4-BE49-F238E27FC236}">
                <a16:creationId xmlns:a16="http://schemas.microsoft.com/office/drawing/2014/main" id="{719004C6-3FCC-704F-A594-235FBC216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5" y="1727527"/>
            <a:ext cx="3216612" cy="3216612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EB0A4A-5F88-1115-F041-418012544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" y="0"/>
            <a:ext cx="1186688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08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туман, облако, на открытом воздухе">
            <a:extLst>
              <a:ext uri="{FF2B5EF4-FFF2-40B4-BE49-F238E27FC236}">
                <a16:creationId xmlns:a16="http://schemas.microsoft.com/office/drawing/2014/main" id="{CADA5140-A8AF-1B5A-1D1D-9067624C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2" y="1748667"/>
            <a:ext cx="3247588" cy="3145549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737205E-CB95-4473-2EAC-D141B7AA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4092" y="1111044"/>
            <a:ext cx="4595962" cy="49161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Segoe Print" panose="02000600000000000000" pitchFamily="2" charset="0"/>
              </a:rPr>
              <a:t>А Василиса Премудрая оказалась в замке Кощея Бессмертного. Да только наотрез отказалась она становиться женой Кощея.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Segoe Print" panose="02000600000000000000" pitchFamily="2" charset="0"/>
              </a:rPr>
              <a:t>- Хорошо, - сказал Кощей, - отгадаешь мои загадки – отпущу тебя. Не отгадаешь – со мной навсегда останешься.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DD3447-C0E3-C75C-9BAE-B7259F0CF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86" y="1748667"/>
            <a:ext cx="3246882" cy="3246882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DB3F5B-0FEA-8E0C-41A0-F02F8560D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04076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искусство, багет, рамка&#10;&#10;Контент, сгенерированный ИИ, может содержать ошибки." id="9" name="Рисунок 8">
            <a:extLst>
              <a:ext uri="{FF2B5EF4-FFF2-40B4-BE49-F238E27FC236}">
                <a16:creationId xmlns:a16="http://schemas.microsoft.com/office/drawing/2014/main" id="{2D4AD292-D60A-6D22-2A52-F28862A7E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" y="0"/>
            <a:ext cx="1211498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Человеческое лицо, одежда, картина, человек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306FA2F9-C45A-DDC4-F2FD-C1D5363028DF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3747627" y="834119"/>
            <a:ext cx="4804040" cy="3847149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076960"/>
            <a:ext cx="2245360" cy="1205079"/>
          </a:xfrm>
        </p:spPr>
        <p:txBody>
          <a:bodyPr>
            <a:noAutofit/>
          </a:bodyPr>
          <a:lstStyle/>
          <a:p>
            <a:pPr algn="ctr"/>
            <a:r>
              <a:rPr b="1"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Первая загадка Кощея</a:t>
            </a:r>
            <a:br>
              <a:rPr b="1"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</a:br>
            <a:endParaRPr b="1" dirty="0" lang="ru-RU" sz="2000">
              <a:latin charset="0" panose="02000600000000000000" pitchFamily="2" typeface="Segoe Prin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609600" y="2021840"/>
            <a:ext cx="2854960" cy="3464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Придумай такое слово посередине, чтобы оно означало то же, что и слова по краям </a:t>
            </a:r>
          </a:p>
          <a:p>
            <a:pPr algn="just">
              <a:lnSpc>
                <a:spcPct val="150000"/>
              </a:lnSpc>
            </a:pP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ВЕНА (…)ЧАША</a:t>
            </a:r>
            <a:endParaRPr dirty="0" lang="ru-RU" sz="2000">
              <a:latin charset="0" panose="02000600000000000000" pitchFamily="2" typeface="Segoe Prin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6057C0-C10B-A9C8-54DD-02D59B34E515}"/>
              </a:ext>
            </a:extLst>
          </p:cNvPr>
          <p:cNvSpPr/>
          <p:nvPr/>
        </p:nvSpPr>
        <p:spPr>
          <a:xfrm>
            <a:off x="1117600" y="5025297"/>
            <a:ext cx="1592825" cy="484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hlinkClick action="ppaction://hlinksldjump" r:id="rId5"/>
              </a:rPr>
              <a:t>Подсказка</a:t>
            </a:r>
            <a:endParaRPr dirty="0"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4FFE3-5483-6EB8-771B-8122ADC6B671}"/>
              </a:ext>
            </a:extLst>
          </p:cNvPr>
          <p:cNvSpPr txBox="1"/>
          <p:nvPr/>
        </p:nvSpPr>
        <p:spPr>
          <a:xfrm>
            <a:off x="8727440" y="1914852"/>
            <a:ext cx="3169920" cy="210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0" marL="0">
              <a:buNone/>
            </a:pPr>
            <a:r>
              <a:rPr b="1" dirty="0" lang="ru-RU" sz="2000">
                <a:latin charset="0" panose="02000600000000000000" pitchFamily="2" typeface="Segoe Print"/>
              </a:rPr>
              <a:t>Вторая загадка Кощея</a:t>
            </a:r>
          </a:p>
          <a:p>
            <a:pPr indent="0" marL="0">
              <a:buNone/>
            </a:pPr>
            <a:endParaRPr dirty="0" lang="ru-RU" sz="1800">
              <a:latin charset="0" panose="02000600000000000000" pitchFamily="2" typeface="Segoe Prin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dirty="0" kern="100" lang="ru-RU" sz="18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КОНЬ ЛЕВ ЖИМ ЕЖ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dirty="0" kern="100" lang="ru-RU" sz="1800">
              <a:effectLst/>
              <a:latin charset="0" panose="02000600000000000000" pitchFamily="2" typeface="Segoe Print"/>
              <a:ea charset="0" panose="020B0004020202020204" pitchFamily="34" typeface="Aptos"/>
              <a:cs charset="0" panose="02020603050405020304" pitchFamily="18" typeface="Times New Roman"/>
            </a:endParaRPr>
          </a:p>
          <a:p>
            <a:r>
              <a:rPr dirty="0" lang="ru-RU" sz="18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ДВЕРЬ УМА</a:t>
            </a:r>
            <a:endParaRPr dirty="0" lang="ru-RU" sz="1800">
              <a:latin charset="0" panose="02000600000000000000" pitchFamily="2" typeface="Segoe Print"/>
            </a:endParaRPr>
          </a:p>
        </p:txBody>
      </p:sp>
      <p:pic>
        <p:nvPicPr>
          <p:cNvPr id="12" name="Рисунок 11">
            <a:hlinkClick action="ppaction://hlinksldjump" r:id="rId6"/>
            <a:extLst>
              <a:ext uri="{FF2B5EF4-FFF2-40B4-BE49-F238E27FC236}">
                <a16:creationId xmlns:a16="http://schemas.microsoft.com/office/drawing/2014/main" id="{1C1C7FE8-E593-C7D3-7098-64232911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810" y="5025297"/>
            <a:ext cx="1615580" cy="536494"/>
          </a:xfrm>
          <a:prstGeom prst="rect">
            <a:avLst/>
          </a:prstGeom>
        </p:spPr>
      </p:pic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id="{2886EEB9-CAA8-5682-A0B5-B0C94A9BAAD0}"/>
              </a:ext>
            </a:extLst>
          </p:cNvPr>
          <p:cNvSpPr/>
          <p:nvPr/>
        </p:nvSpPr>
        <p:spPr>
          <a:xfrm>
            <a:off x="3518971" y="5354319"/>
            <a:ext cx="5249360" cy="997365"/>
          </a:xfrm>
          <a:prstGeom prst="horizontalScroll">
            <a:avLst/>
          </a:prstGeom>
          <a:pattFill prst="pct50">
            <a:fgClr>
              <a:srgbClr val="958B05"/>
            </a:fgClr>
            <a:bgClr>
              <a:srgbClr val="F9EED9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600000000000000" pitchFamily="2" typeface="Segoe Print"/>
              </a:rPr>
              <a:t>Помоги Василисе отгадать слова.</a:t>
            </a:r>
          </a:p>
        </p:txBody>
      </p:sp>
    </p:spTree>
    <p:extLst>
      <p:ext uri="{BB962C8B-B14F-4D97-AF65-F5344CB8AC3E}">
        <p14:creationId xmlns:p14="http://schemas.microsoft.com/office/powerpoint/2010/main" val="212164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искусство, багет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771609-DB0D-8D81-74BE-C39DACB8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5" y="0"/>
            <a:ext cx="1186688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9C650-7469-AA8B-1813-370B3C44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839"/>
            <a:ext cx="9721645" cy="14432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Segoe Print" panose="02000600000000000000" pitchFamily="2" charset="0"/>
              </a:rPr>
              <a:t>Третья загадка Кощея</a:t>
            </a:r>
            <a:br>
              <a:rPr lang="ru-RU" sz="2400" dirty="0">
                <a:latin typeface="Segoe Print" panose="02000600000000000000" pitchFamily="2" charset="0"/>
              </a:rPr>
            </a:br>
            <a:r>
              <a:rPr lang="ru-RU" sz="2400" dirty="0">
                <a:latin typeface="Segoe Print" panose="02000600000000000000" pitchFamily="2" charset="0"/>
              </a:rPr>
              <a:t>Предмет, который поможет Василисе вернуться домой.</a:t>
            </a:r>
            <a:br>
              <a:rPr lang="ru-RU" sz="2400" dirty="0">
                <a:latin typeface="Segoe Print" panose="02000600000000000000" pitchFamily="2" charset="0"/>
              </a:rPr>
            </a:br>
            <a:r>
              <a:rPr lang="ru-RU" sz="2400" dirty="0">
                <a:latin typeface="Segoe Print" panose="02000600000000000000" pitchFamily="2" charset="0"/>
              </a:rPr>
              <a:t>(А взять его нужно у кота учёного)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A122D-B904-EDE4-C854-EFD0ACCAE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5277" y="3556000"/>
            <a:ext cx="7315199" cy="13011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Заканчивает одно слово и начинает другое.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Segoe Print" panose="02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ПАР (…) ЛАДА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1D91FE-7D6D-22E8-2E70-10F331AC7608}"/>
              </a:ext>
            </a:extLst>
          </p:cNvPr>
          <p:cNvSpPr/>
          <p:nvPr/>
        </p:nvSpPr>
        <p:spPr>
          <a:xfrm>
            <a:off x="4896463" y="6006666"/>
            <a:ext cx="1592825" cy="484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4" action="ppaction://hlinksldjump"/>
              </a:rPr>
              <a:t>Подсказка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07154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дерево, кот, Кошачьи, Мелкие и средние кошки&#10;&#10;Контент, сгенерированный ИИ, может содержать ошибки." id="6" name="Рисунок 5">
            <a:extLst>
              <a:ext uri="{FF2B5EF4-FFF2-40B4-BE49-F238E27FC236}">
                <a16:creationId xmlns:a16="http://schemas.microsoft.com/office/drawing/2014/main" id="{7E5DF3F8-3684-75DE-E0FA-E969D6BCA914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89"/>
          <a:stretch>
            <a:fillRect/>
          </a:stretch>
        </p:blipFill>
        <p:spPr>
          <a:xfrm>
            <a:off x="5944060" y="987425"/>
            <a:ext cx="5411327" cy="4272833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Изображение выглядит как искусство, багет, рамка&#10;&#10;Контент, сгенерированный ИИ, может содержать ошибки." id="7" name="Рисунок 6">
            <a:extLst>
              <a:ext uri="{FF2B5EF4-FFF2-40B4-BE49-F238E27FC236}">
                <a16:creationId xmlns:a16="http://schemas.microsoft.com/office/drawing/2014/main" id="{6FDAD992-2ED1-38D2-3310-C44E834B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1186688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2472-A07F-1AB0-5BEC-190E90E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8" y="1170038"/>
            <a:ext cx="4011561" cy="887361"/>
          </a:xfrm>
        </p:spPr>
        <p:txBody>
          <a:bodyPr>
            <a:normAutofit/>
          </a:bodyPr>
          <a:lstStyle/>
          <a:p>
            <a:r>
              <a:rPr b="1" dirty="0" lang="ru-RU" sz="2400">
                <a:latin charset="0" panose="02000600000000000000" pitchFamily="2" typeface="Segoe Print"/>
              </a:rPr>
              <a:t>Загадка кота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688B4-563A-8CDB-9742-EA145EEF3D0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615381"/>
            <a:ext cx="4892418" cy="19664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dirty="0" lang="ru-RU" sz="2000">
                <a:effectLst/>
                <a:latin charset="0" panose="02000600000000000000" pitchFamily="2" typeface="Segoe Print"/>
                <a:ea charset="0" panose="020B0004020202020204" pitchFamily="34" typeface="Aptos"/>
                <a:cs charset="0" panose="02020603050405020304" pitchFamily="18" typeface="Times New Roman"/>
              </a:rPr>
              <a:t>Два отца и два сына шли в Киев, нашли на дороге три серебряные монеты и поделили их между собой. Каждому досталось по монете. Как им это удалось?</a:t>
            </a:r>
            <a:endParaRPr dirty="0" lang="ru-RU" sz="2000">
              <a:latin charset="0" panose="02000600000000000000" pitchFamily="2"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832141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847</Words>
  <Application>Microsoft Office PowerPoint</Application>
  <PresentationFormat>Широкоэкранный</PresentationFormat>
  <Paragraphs>111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Надпись на камне</vt:lpstr>
      <vt:lpstr>Презентация PowerPoint</vt:lpstr>
      <vt:lpstr>Презентация PowerPoint</vt:lpstr>
      <vt:lpstr>Первая загадка Кощея </vt:lpstr>
      <vt:lpstr>Третья загадка Кощея Предмет, который поможет Василисе вернуться домой. (А взять его нужно у кота учёного)</vt:lpstr>
      <vt:lpstr>Загадка кота</vt:lpstr>
      <vt:lpstr>Презентация PowerPoint</vt:lpstr>
      <vt:lpstr>Загадки русалки</vt:lpstr>
      <vt:lpstr>Загадка водяного</vt:lpstr>
      <vt:lpstr>Загадка Бабы Яги</vt:lpstr>
      <vt:lpstr>Волшебная книга</vt:lpstr>
      <vt:lpstr>Загадка кикиморы</vt:lpstr>
      <vt:lpstr>Слово-заклинание, открывающее бочку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Юнушева</dc:creator>
  <cp:lastModifiedBy>Екатерина Юнушева</cp:lastModifiedBy>
  <cp:revision>58</cp:revision>
  <dcterms:created xsi:type="dcterms:W3CDTF">2025-12-13T10:34:18Z</dcterms:created>
  <dcterms:modified xsi:type="dcterms:W3CDTF">2025-12-14T11:14:37Z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1811396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