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E3715-BDA5-451A-B6E2-C11C1F883D9E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0371E-291B-4754-BA6D-C397638E6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950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677A9799-F984-4312-AD02-E7CB6B7AD623}" type="slidenum">
              <a:rPr lang="ru-RU" altLang="ru-RU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93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90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352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545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77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83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8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890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708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32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56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575A6-EA5B-4308-A3C0-C5ED226C9E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62123-1955-4CB4-8CE6-D482A390A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48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mailto:zasyadko-vk@edu.gov.ru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762000" y="-330200"/>
            <a:ext cx="2628900" cy="3843867"/>
            <a:chOff x="0" y="0"/>
            <a:chExt cx="13141858" cy="13141858"/>
          </a:xfrm>
        </p:grpSpPr>
        <p:sp>
          <p:nvSpPr>
            <p:cNvPr id="16398" name="Freeform 3"/>
            <p:cNvSpPr>
              <a:spLocks/>
            </p:cNvSpPr>
            <p:nvPr/>
          </p:nvSpPr>
          <p:spPr bwMode="auto">
            <a:xfrm rot="-1200957">
              <a:off x="1444916" y="1444916"/>
              <a:ext cx="10252025" cy="10252025"/>
            </a:xfrm>
            <a:custGeom>
              <a:avLst/>
              <a:gdLst>
                <a:gd name="T0" fmla="*/ 0 w 10252025"/>
                <a:gd name="T1" fmla="*/ 0 h 10252025"/>
                <a:gd name="T2" fmla="*/ 10252025 w 10252025"/>
                <a:gd name="T3" fmla="*/ 0 h 10252025"/>
                <a:gd name="T4" fmla="*/ 10252025 w 10252025"/>
                <a:gd name="T5" fmla="*/ 10252025 h 10252025"/>
                <a:gd name="T6" fmla="*/ 0 w 10252025"/>
                <a:gd name="T7" fmla="*/ 10252025 h 10252025"/>
                <a:gd name="T8" fmla="*/ 0 w 10252025"/>
                <a:gd name="T9" fmla="*/ 0 h 10252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252025"/>
                <a:gd name="T16" fmla="*/ 0 h 10252025"/>
                <a:gd name="T17" fmla="*/ 10252025 w 10252025"/>
                <a:gd name="T18" fmla="*/ 10252025 h 102520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252025" h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>
                <a:alphaModFix amt="31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9" name="Freeform 4"/>
            <p:cNvSpPr>
              <a:spLocks/>
            </p:cNvSpPr>
            <p:nvPr/>
          </p:nvSpPr>
          <p:spPr bwMode="auto">
            <a:xfrm>
              <a:off x="1311122" y="1311122"/>
              <a:ext cx="10252025" cy="10252025"/>
            </a:xfrm>
            <a:custGeom>
              <a:avLst/>
              <a:gdLst>
                <a:gd name="T0" fmla="*/ 0 w 10252025"/>
                <a:gd name="T1" fmla="*/ 0 h 10252025"/>
                <a:gd name="T2" fmla="*/ 10252025 w 10252025"/>
                <a:gd name="T3" fmla="*/ 0 h 10252025"/>
                <a:gd name="T4" fmla="*/ 10252025 w 10252025"/>
                <a:gd name="T5" fmla="*/ 10252025 h 10252025"/>
                <a:gd name="T6" fmla="*/ 0 w 10252025"/>
                <a:gd name="T7" fmla="*/ 10252025 h 10252025"/>
                <a:gd name="T8" fmla="*/ 0 w 10252025"/>
                <a:gd name="T9" fmla="*/ 0 h 10252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252025"/>
                <a:gd name="T16" fmla="*/ 0 h 10252025"/>
                <a:gd name="T17" fmla="*/ 10252025 w 10252025"/>
                <a:gd name="T18" fmla="*/ 10252025 h 102520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252025" h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387" name="Group 7"/>
          <p:cNvGrpSpPr>
            <a:grpSpLocks/>
          </p:cNvGrpSpPr>
          <p:nvPr/>
        </p:nvGrpSpPr>
        <p:grpSpPr bwMode="auto">
          <a:xfrm>
            <a:off x="5181600" y="3073400"/>
            <a:ext cx="3720307" cy="2822314"/>
            <a:chOff x="-4235" y="-76200"/>
            <a:chExt cx="9921774" cy="4598108"/>
          </a:xfrm>
        </p:grpSpPr>
        <p:sp>
          <p:nvSpPr>
            <p:cNvPr id="16396" name="TextBox 8"/>
            <p:cNvSpPr txBox="1">
              <a:spLocks noChangeArrowheads="1"/>
            </p:cNvSpPr>
            <p:nvPr/>
          </p:nvSpPr>
          <p:spPr bwMode="auto">
            <a:xfrm>
              <a:off x="0" y="-76200"/>
              <a:ext cx="9714322" cy="2005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ru-RU" altLang="ru-RU" sz="1600" b="1">
                  <a:solidFill>
                    <a:srgbClr val="215968"/>
                  </a:solidFill>
                  <a:latin typeface="Klein Bold" charset="0"/>
                  <a:sym typeface="Klein Bold" charset="0"/>
                </a:rPr>
                <a:t>Министерством образования создана горячая линия по организации тестирования иностранных граждан </a:t>
              </a:r>
            </a:p>
            <a:p>
              <a:pPr algn="ctr" eaLnBrk="1" hangingPunct="1"/>
              <a:r>
                <a:rPr lang="ru-RU" altLang="ru-RU" sz="1600" b="1">
                  <a:solidFill>
                    <a:srgbClr val="215968"/>
                  </a:solidFill>
                  <a:latin typeface="Klein Bold" charset="0"/>
                  <a:sym typeface="Klein Bold" charset="0"/>
                </a:rPr>
                <a:t>в Самарской области</a:t>
              </a:r>
            </a:p>
          </p:txBody>
        </p:sp>
        <p:sp>
          <p:nvSpPr>
            <p:cNvPr id="16397" name="TextBox 9"/>
            <p:cNvSpPr txBox="1">
              <a:spLocks noChangeArrowheads="1"/>
            </p:cNvSpPr>
            <p:nvPr/>
          </p:nvSpPr>
          <p:spPr bwMode="auto">
            <a:xfrm>
              <a:off x="-4235" y="1910299"/>
              <a:ext cx="9921774" cy="2611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690563" indent="-344488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1">
                <a:lnSpc>
                  <a:spcPts val="2506"/>
                </a:lnSpc>
                <a:buFont typeface="Arial" pitchFamily="34" charset="0"/>
                <a:buChar char="•"/>
              </a:pPr>
              <a:r>
                <a:rPr lang="ru-RU" altLang="ru-RU" sz="1600">
                  <a:solidFill>
                    <a:srgbClr val="215968"/>
                  </a:solidFill>
                  <a:latin typeface="Helios" charset="0"/>
                  <a:sym typeface="Helios" charset="0"/>
                </a:rPr>
                <a:t>с 9:00 до 18:00 (понедельник – пятница) по телефонам:</a:t>
              </a:r>
            </a:p>
            <a:p>
              <a:pPr lvl="1">
                <a:lnSpc>
                  <a:spcPts val="2506"/>
                </a:lnSpc>
                <a:buFont typeface="Arial" pitchFamily="34" charset="0"/>
                <a:buChar char="•"/>
              </a:pPr>
              <a:r>
                <a:rPr lang="ru-RU" altLang="ru-RU" sz="1600"/>
                <a:t> (846) 333-56-73</a:t>
              </a:r>
              <a:endParaRPr lang="ru-RU" altLang="ru-RU" sz="1600">
                <a:solidFill>
                  <a:srgbClr val="215968"/>
                </a:solidFill>
                <a:latin typeface="Helios" charset="0"/>
                <a:sym typeface="Helios" charset="0"/>
              </a:endParaRPr>
            </a:p>
            <a:p>
              <a:pPr lvl="1">
                <a:lnSpc>
                  <a:spcPts val="2506"/>
                </a:lnSpc>
                <a:buFont typeface="Arial" pitchFamily="34" charset="0"/>
                <a:buChar char="•"/>
              </a:pPr>
              <a:r>
                <a:rPr lang="ru-RU" altLang="ru-RU" sz="1600">
                  <a:solidFill>
                    <a:srgbClr val="215968"/>
                  </a:solidFill>
                  <a:latin typeface="Helios" charset="0"/>
                  <a:sym typeface="Helios" charset="0"/>
                </a:rPr>
                <a:t> </a:t>
              </a:r>
              <a:r>
                <a:rPr lang="ru-RU" altLang="ru-RU" sz="1600"/>
                <a:t>(846) 333-75-06</a:t>
              </a:r>
              <a:endParaRPr lang="ru-RU" altLang="ru-RU" sz="1600">
                <a:solidFill>
                  <a:srgbClr val="215968"/>
                </a:solidFill>
                <a:latin typeface="Helios" charset="0"/>
                <a:sym typeface="Helios" charset="0"/>
              </a:endParaRPr>
            </a:p>
            <a:p>
              <a:pPr lvl="1">
                <a:lnSpc>
                  <a:spcPts val="2506"/>
                </a:lnSpc>
                <a:buFont typeface="Arial" pitchFamily="34" charset="0"/>
                <a:buChar char="•"/>
              </a:pPr>
              <a:endParaRPr lang="en-US" altLang="ru-RU" sz="1700">
                <a:solidFill>
                  <a:srgbClr val="2A2E3A"/>
                </a:solidFill>
                <a:latin typeface="Helios" charset="0"/>
                <a:sym typeface="Helios" charset="0"/>
              </a:endParaRPr>
            </a:p>
          </p:txBody>
        </p:sp>
      </p:grpSp>
      <p:pic>
        <p:nvPicPr>
          <p:cNvPr id="16388" name="Picture 2" descr="C:\Users\KonevDE\Desktop\orel_logo-bi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1000"/>
            <a:ext cx="1942307" cy="218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9" name="Group 2"/>
          <p:cNvGrpSpPr>
            <a:grpSpLocks/>
          </p:cNvGrpSpPr>
          <p:nvPr/>
        </p:nvGrpSpPr>
        <p:grpSpPr bwMode="auto">
          <a:xfrm>
            <a:off x="5753100" y="-330200"/>
            <a:ext cx="2628900" cy="3843867"/>
            <a:chOff x="0" y="0"/>
            <a:chExt cx="13141858" cy="13141858"/>
          </a:xfrm>
        </p:grpSpPr>
        <p:sp>
          <p:nvSpPr>
            <p:cNvPr id="16394" name="Freeform 3"/>
            <p:cNvSpPr>
              <a:spLocks/>
            </p:cNvSpPr>
            <p:nvPr/>
          </p:nvSpPr>
          <p:spPr bwMode="auto">
            <a:xfrm rot="-1200957">
              <a:off x="1444916" y="1444916"/>
              <a:ext cx="10252025" cy="10252025"/>
            </a:xfrm>
            <a:custGeom>
              <a:avLst/>
              <a:gdLst>
                <a:gd name="T0" fmla="*/ 0 w 10252025"/>
                <a:gd name="T1" fmla="*/ 0 h 10252025"/>
                <a:gd name="T2" fmla="*/ 10252025 w 10252025"/>
                <a:gd name="T3" fmla="*/ 0 h 10252025"/>
                <a:gd name="T4" fmla="*/ 10252025 w 10252025"/>
                <a:gd name="T5" fmla="*/ 10252025 h 10252025"/>
                <a:gd name="T6" fmla="*/ 0 w 10252025"/>
                <a:gd name="T7" fmla="*/ 10252025 h 10252025"/>
                <a:gd name="T8" fmla="*/ 0 w 10252025"/>
                <a:gd name="T9" fmla="*/ 0 h 10252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252025"/>
                <a:gd name="T16" fmla="*/ 0 h 10252025"/>
                <a:gd name="T17" fmla="*/ 10252025 w 10252025"/>
                <a:gd name="T18" fmla="*/ 10252025 h 102520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252025" h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>
                <a:alphaModFix amt="31000"/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5" name="Freeform 4"/>
            <p:cNvSpPr>
              <a:spLocks/>
            </p:cNvSpPr>
            <p:nvPr/>
          </p:nvSpPr>
          <p:spPr bwMode="auto">
            <a:xfrm>
              <a:off x="1311122" y="1311122"/>
              <a:ext cx="10252025" cy="10252025"/>
            </a:xfrm>
            <a:custGeom>
              <a:avLst/>
              <a:gdLst>
                <a:gd name="T0" fmla="*/ 0 w 10252025"/>
                <a:gd name="T1" fmla="*/ 0 h 10252025"/>
                <a:gd name="T2" fmla="*/ 10252025 w 10252025"/>
                <a:gd name="T3" fmla="*/ 0 h 10252025"/>
                <a:gd name="T4" fmla="*/ 10252025 w 10252025"/>
                <a:gd name="T5" fmla="*/ 10252025 h 10252025"/>
                <a:gd name="T6" fmla="*/ 0 w 10252025"/>
                <a:gd name="T7" fmla="*/ 10252025 h 10252025"/>
                <a:gd name="T8" fmla="*/ 0 w 10252025"/>
                <a:gd name="T9" fmla="*/ 0 h 10252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252025"/>
                <a:gd name="T16" fmla="*/ 0 h 10252025"/>
                <a:gd name="T17" fmla="*/ 10252025 w 10252025"/>
                <a:gd name="T18" fmla="*/ 10252025 h 102520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252025" h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390" name="Group 7"/>
          <p:cNvGrpSpPr>
            <a:grpSpLocks/>
          </p:cNvGrpSpPr>
          <p:nvPr/>
        </p:nvGrpSpPr>
        <p:grpSpPr bwMode="auto">
          <a:xfrm>
            <a:off x="419100" y="3276600"/>
            <a:ext cx="3720307" cy="3327108"/>
            <a:chOff x="-207454" y="-76200"/>
            <a:chExt cx="9921774" cy="5420282"/>
          </a:xfrm>
        </p:grpSpPr>
        <p:sp>
          <p:nvSpPr>
            <p:cNvPr id="16392" name="TextBox 8"/>
            <p:cNvSpPr txBox="1">
              <a:spLocks noChangeArrowheads="1"/>
            </p:cNvSpPr>
            <p:nvPr/>
          </p:nvSpPr>
          <p:spPr bwMode="auto">
            <a:xfrm>
              <a:off x="-2" y="-76200"/>
              <a:ext cx="9714322" cy="2005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ru-RU" altLang="ru-RU" sz="1600" b="1">
                  <a:solidFill>
                    <a:srgbClr val="215968"/>
                  </a:solidFill>
                  <a:latin typeface="Klein Bold" charset="0"/>
                  <a:sym typeface="Klein Bold" charset="0"/>
                </a:rPr>
                <a:t>Минпросвещения создана горячая линия </a:t>
              </a:r>
            </a:p>
            <a:p>
              <a:pPr algn="ctr" eaLnBrk="1" hangingPunct="1"/>
              <a:r>
                <a:rPr lang="ru-RU" altLang="ru-RU" sz="1600" b="1">
                  <a:solidFill>
                    <a:srgbClr val="215968"/>
                  </a:solidFill>
                  <a:latin typeface="Klein Bold" charset="0"/>
                  <a:sym typeface="Klein Bold" charset="0"/>
                </a:rPr>
                <a:t>в целях организации разъяснения работы </a:t>
              </a:r>
            </a:p>
            <a:p>
              <a:pPr algn="ctr" eaLnBrk="1" hangingPunct="1"/>
              <a:r>
                <a:rPr lang="ru-RU" altLang="ru-RU" sz="1600" b="1">
                  <a:solidFill>
                    <a:srgbClr val="215968"/>
                  </a:solidFill>
                  <a:latin typeface="Klein Bold" charset="0"/>
                  <a:sym typeface="Klein Bold" charset="0"/>
                </a:rPr>
                <a:t>в рамках приказов №</a:t>
              </a:r>
              <a:r>
                <a:rPr lang="en-US" altLang="ru-RU" sz="1600" b="1">
                  <a:solidFill>
                    <a:srgbClr val="215968"/>
                  </a:solidFill>
                  <a:latin typeface="Klein Bold" charset="0"/>
                  <a:sym typeface="Klein Bold" charset="0"/>
                </a:rPr>
                <a:t> </a:t>
              </a:r>
              <a:r>
                <a:rPr lang="ru-RU" altLang="ru-RU" sz="1600" b="1">
                  <a:solidFill>
                    <a:srgbClr val="215968"/>
                  </a:solidFill>
                  <a:latin typeface="Klein Bold" charset="0"/>
                  <a:sym typeface="Klein Bold" charset="0"/>
                </a:rPr>
                <a:t>170 и №</a:t>
              </a:r>
              <a:r>
                <a:rPr lang="en-US" altLang="ru-RU" sz="1600" b="1">
                  <a:solidFill>
                    <a:srgbClr val="215968"/>
                  </a:solidFill>
                  <a:latin typeface="Klein Bold" charset="0"/>
                  <a:sym typeface="Klein Bold" charset="0"/>
                </a:rPr>
                <a:t> </a:t>
              </a:r>
              <a:r>
                <a:rPr lang="ru-RU" altLang="ru-RU" sz="1600" b="1">
                  <a:solidFill>
                    <a:srgbClr val="215968"/>
                  </a:solidFill>
                  <a:latin typeface="Klein Bold" charset="0"/>
                  <a:sym typeface="Klein Bold" charset="0"/>
                </a:rPr>
                <a:t>171</a:t>
              </a:r>
              <a:endParaRPr lang="en-US" altLang="ru-RU" sz="1600" b="1">
                <a:solidFill>
                  <a:srgbClr val="215968"/>
                </a:solidFill>
                <a:latin typeface="Klein Bold" charset="0"/>
                <a:sym typeface="Klein Bold" charset="0"/>
              </a:endParaRPr>
            </a:p>
          </p:txBody>
        </p:sp>
        <p:sp>
          <p:nvSpPr>
            <p:cNvPr id="16393" name="TextBox 9"/>
            <p:cNvSpPr txBox="1">
              <a:spLocks noChangeArrowheads="1"/>
            </p:cNvSpPr>
            <p:nvPr/>
          </p:nvSpPr>
          <p:spPr bwMode="auto">
            <a:xfrm>
              <a:off x="-207454" y="1529209"/>
              <a:ext cx="9921774" cy="3814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690563" indent="-344488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1" eaLnBrk="1" hangingPunct="1">
                <a:buFont typeface="Arial" pitchFamily="34" charset="0"/>
                <a:buChar char="•"/>
              </a:pPr>
              <a:r>
                <a:rPr lang="ru-RU" altLang="ru-RU" sz="1600">
                  <a:solidFill>
                    <a:srgbClr val="215968"/>
                  </a:solidFill>
                  <a:latin typeface="Helios" charset="0"/>
                  <a:sym typeface="Helios" charset="0"/>
                </a:rPr>
                <a:t>с 9:00 до 18:00 по московскому времени (понедельник – пятница) </a:t>
              </a:r>
              <a:endParaRPr lang="en-US" altLang="ru-RU" sz="1600">
                <a:solidFill>
                  <a:srgbClr val="215968"/>
                </a:solidFill>
                <a:latin typeface="Helios" charset="0"/>
                <a:sym typeface="Helios" charset="0"/>
              </a:endParaRPr>
            </a:p>
            <a:p>
              <a:pPr lvl="1">
                <a:lnSpc>
                  <a:spcPts val="2506"/>
                </a:lnSpc>
                <a:buFont typeface="Arial" pitchFamily="34" charset="0"/>
                <a:buChar char="•"/>
              </a:pPr>
              <a:r>
                <a:rPr lang="ru-RU" altLang="ru-RU" sz="1600">
                  <a:solidFill>
                    <a:srgbClr val="215968"/>
                  </a:solidFill>
                  <a:latin typeface="Helios" charset="0"/>
                  <a:sym typeface="Helios" charset="0"/>
                </a:rPr>
                <a:t>телефон (495) 587-01-10, доб. 3291</a:t>
              </a:r>
              <a:r>
                <a:rPr lang="en-US" altLang="ru-RU" sz="1600">
                  <a:solidFill>
                    <a:srgbClr val="215968"/>
                  </a:solidFill>
                  <a:latin typeface="Helios" charset="0"/>
                  <a:sym typeface="Helios" charset="0"/>
                </a:rPr>
                <a:t>.</a:t>
              </a:r>
              <a:endParaRPr lang="ru-RU" altLang="ru-RU" sz="1600">
                <a:solidFill>
                  <a:srgbClr val="215968"/>
                </a:solidFill>
                <a:latin typeface="Helios" charset="0"/>
                <a:sym typeface="Helios" charset="0"/>
              </a:endParaRPr>
            </a:p>
            <a:p>
              <a:pPr lvl="1">
                <a:lnSpc>
                  <a:spcPts val="2506"/>
                </a:lnSpc>
                <a:buFont typeface="Arial" pitchFamily="34" charset="0"/>
                <a:buChar char="•"/>
              </a:pPr>
              <a:r>
                <a:rPr lang="ru-RU" altLang="ru-RU" sz="1600">
                  <a:solidFill>
                    <a:srgbClr val="215968"/>
                  </a:solidFill>
                  <a:latin typeface="Helios" charset="0"/>
                  <a:sym typeface="Helios" charset="0"/>
                </a:rPr>
                <a:t>адрес электронной почты </a:t>
              </a:r>
              <a:r>
                <a:rPr lang="en-US" altLang="ru-RU" sz="1600">
                  <a:solidFill>
                    <a:srgbClr val="215968"/>
                  </a:solidFill>
                  <a:latin typeface="Helios" charset="0"/>
                  <a:sym typeface="Helios" charset="0"/>
                  <a:hlinkClick r:id="rId5"/>
                </a:rPr>
                <a:t>zasyadko-vk@edu.gov.ru</a:t>
              </a:r>
              <a:r>
                <a:rPr lang="ru-RU" altLang="ru-RU" sz="1600">
                  <a:solidFill>
                    <a:srgbClr val="215968"/>
                  </a:solidFill>
                  <a:latin typeface="Helios" charset="0"/>
                  <a:sym typeface="Helios" charset="0"/>
                </a:rPr>
                <a:t> </a:t>
              </a:r>
            </a:p>
            <a:p>
              <a:pPr lvl="1">
                <a:lnSpc>
                  <a:spcPts val="2506"/>
                </a:lnSpc>
                <a:buFont typeface="Arial" pitchFamily="34" charset="0"/>
                <a:buChar char="•"/>
              </a:pPr>
              <a:endParaRPr lang="en-US" altLang="ru-RU" sz="1700">
                <a:solidFill>
                  <a:srgbClr val="2A2E3A"/>
                </a:solidFill>
                <a:latin typeface="Helios" charset="0"/>
                <a:sym typeface="Helios" charset="0"/>
              </a:endParaRPr>
            </a:p>
          </p:txBody>
        </p:sp>
      </p:grpSp>
      <p:pic>
        <p:nvPicPr>
          <p:cNvPr id="16391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881592"/>
            <a:ext cx="1676400" cy="122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739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Экран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Секретарь</dc:creator>
  <cp:lastModifiedBy>Секретарь</cp:lastModifiedBy>
  <cp:revision>2</cp:revision>
  <dcterms:created xsi:type="dcterms:W3CDTF">2025-04-03T11:50:04Z</dcterms:created>
  <dcterms:modified xsi:type="dcterms:W3CDTF">2025-04-03T11:50:53Z</dcterms:modified>
</cp:coreProperties>
</file>