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5" r:id="rId3"/>
    <p:sldId id="276" r:id="rId4"/>
    <p:sldId id="257" r:id="rId5"/>
    <p:sldId id="267" r:id="rId6"/>
    <p:sldId id="271" r:id="rId7"/>
    <p:sldId id="266" r:id="rId8"/>
    <p:sldId id="272" r:id="rId9"/>
    <p:sldId id="260" r:id="rId10"/>
    <p:sldId id="259" r:id="rId11"/>
    <p:sldId id="268" r:id="rId12"/>
    <p:sldId id="261" r:id="rId13"/>
    <p:sldId id="269" r:id="rId14"/>
    <p:sldId id="262" r:id="rId15"/>
    <p:sldId id="263" r:id="rId16"/>
    <p:sldId id="264" r:id="rId17"/>
    <p:sldId id="282" r:id="rId18"/>
    <p:sldId id="279" r:id="rId19"/>
    <p:sldId id="258" r:id="rId20"/>
    <p:sldId id="285" r:id="rId21"/>
    <p:sldId id="280" r:id="rId22"/>
    <p:sldId id="270" r:id="rId23"/>
    <p:sldId id="283" r:id="rId24"/>
    <p:sldId id="277" r:id="rId25"/>
    <p:sldId id="289" r:id="rId26"/>
    <p:sldId id="290" r:id="rId27"/>
    <p:sldId id="291" r:id="rId28"/>
    <p:sldId id="287" r:id="rId29"/>
    <p:sldId id="273" r:id="rId30"/>
    <p:sldId id="265" r:id="rId31"/>
    <p:sldId id="278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71" d="100"/>
          <a:sy n="71" d="100"/>
        </p:scale>
        <p:origin x="-6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21F9-8EC3-4DAF-BE9A-B2116628FD7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0FEA-E7F3-46FF-80EA-3C2A2F1FE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0FEA-E7F3-46FF-80EA-3C2A2F1FE0C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2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20324D-875B-4C24-8F8C-2F9A3B48A4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47FC88-920B-4325-9E98-232F5F7E7A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803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Итоги работы информационно-библиотечного центра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-е полугодие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2022 – 2023 учебного года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«Школа №29 имени начальника Управления пожарной охраны УВД Самарской области Карпова А.К.» городского округа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5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29-school.ru/wp-content/uploads/2022/11/IMG_20221018_094444-200x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43402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В ИБЦ\ИБЦ 22\0-02-05-b29f75e0d78c2e6250671431c95c33ac817d8f4e929b3b8aa1c510424ed378e9_81344d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27" y="263691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56000"/>
            <a:ext cx="6400800" cy="1473200"/>
          </a:xfrm>
        </p:spPr>
        <p:txBody>
          <a:bodyPr/>
          <a:lstStyle/>
          <a:p>
            <a:pPr algn="ctr"/>
            <a:r>
              <a:rPr lang="ru-RU" dirty="0" smtClean="0"/>
              <a:t>Праздник для первоклассников </a:t>
            </a:r>
          </a:p>
          <a:p>
            <a:pPr algn="ctr"/>
            <a:r>
              <a:rPr lang="ru-RU" dirty="0" smtClean="0"/>
              <a:t>МБОУ Школа № 29 </a:t>
            </a:r>
            <a:r>
              <a:rPr lang="ru-RU" dirty="0" err="1" smtClean="0"/>
              <a:t>г.о</a:t>
            </a:r>
            <a:r>
              <a:rPr lang="ru-RU" dirty="0" smtClean="0"/>
              <a:t>. Самара </a:t>
            </a:r>
          </a:p>
          <a:p>
            <a:pPr algn="ctr"/>
            <a:r>
              <a:rPr lang="ru-RU" dirty="0" smtClean="0"/>
              <a:t>2022 – 2023 учебный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76456" cy="57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29-school.ru/wp-content/uploads/2022/12/izobrazhenie_viber_2022-11-30_12-19-44-973-200x146.jp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2" y="938538"/>
            <a:ext cx="2791581" cy="20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zobrazhenie_viber_2022-11-30_12-02-17-651-200x146.jpg" id="410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111"/>
            <a:ext cx="2664296" cy="1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zobrazhenie_viber_2022-11-30_12-16-42-859-200x146.jpg" id="4104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1" y="3402182"/>
            <a:ext cx="2772924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zobrazhenie_viber_2022-11-30_12-21-08-213-200x146.jpg" id="4106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29" y="3717032"/>
            <a:ext cx="27619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zobrazhenie_viber_2022-11-30_12-09-29-834-200x146.jpg" id="4108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91" y="4221088"/>
            <a:ext cx="26633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15.userapi.com/impg/_5Db965I3l67Qufh8v4RNicKeOYBI6Xm4v3rzQ/NSKp8Nlww2A.jpg?size=1280x960&amp;quality=95&amp;sign=8716cab52e335176ee66055345725b7c&amp;type=album" id="2" name="Picture 2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13" t="126"/>
          <a:stretch/>
        </p:blipFill>
        <p:spPr bwMode="auto">
          <a:xfrm>
            <a:off x="3199915" y="1548373"/>
            <a:ext cx="2681176" cy="1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912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\Desktop\10237822.jpg"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/>
        </p:blipFill>
        <p:spPr bwMode="auto">
          <a:xfrm>
            <a:off x="797867" y="1844824"/>
            <a:ext cx="7446541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Традиционными стали конкурсы стихов  поэтов-юбиляров года</a:t>
            </a:r>
            <a:endParaRPr b="1" dirty="0" lang="ru-RU" sz="32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6343262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9-school.ru/wp-content/uploads/2022/11/IMG_20221117_111344-200x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7619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338138"/>
            <a:ext cx="7402016" cy="12525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«Про всё не свете»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конкурс стихов к 135-летию С.Я. Маршак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63" y="1700808"/>
            <a:ext cx="276195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29-school.ru/wp-content/uploads/2022/11/IMG_20221117_121400-200x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619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29-school.ru/wp-content/uploads/2022/11/IMG_20221117_093707-200x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4" y="4005064"/>
            <a:ext cx="33537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31877"/>
            <a:ext cx="3317068" cy="242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38138"/>
            <a:ext cx="8640960" cy="125253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душа родилась крылатой…»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конкурс стихов к 130-летию Марины Цветаевой)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29-school.ru/wp-content/uploads/2022/11/izobrazhenie_viber_2022-11-25_12-26-27-975-200x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8242"/>
            <a:ext cx="3156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9-school.ru/wp-content/uploads/2022/11/izobrazhenie_viber_2022-11-25_12-16-55-628-200x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8242"/>
            <a:ext cx="3096344" cy="22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9-school.ru/wp-content/uploads/2022/11/izobrazhenie_viber_2022-11-25_12-23-52-352-200x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3" y="4233057"/>
            <a:ext cx="3096344" cy="22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" y="4233057"/>
            <a:ext cx="3096346" cy="226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996952"/>
            <a:ext cx="2664296" cy="33843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Победителями  рейдов стали учащиеся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1А, 1Б, 4А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4В классов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Молодцы, ребята!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456384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Рейды по смотру сохранности учебников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29-school.ru/wp-content/uploads/2022/11/izobrazhenie_viber_2022-11-09_21-41-30-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040561" cy="31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idx="2" sz="half" type="body"/>
          </p:nvPr>
        </p:nvSpPr>
        <p:spPr>
          <a:xfrm>
            <a:off x="683568" y="1916832"/>
            <a:ext cx="7848872" cy="1944216"/>
          </a:xfrm>
        </p:spPr>
        <p:txBody>
          <a:bodyPr>
            <a:normAutofit/>
          </a:bodyPr>
          <a:lstStyle/>
          <a:p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Участники школьного хорового коллектива  4-х классов провели              с ребятами младшего звена музыкальную переменку, на которой звучали песни из любимых мультфильмов. 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Учащиеся 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могли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не только петь и пританцовывать, но и отгадать, на сюжет какой книги создан мультфильм.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792088"/>
          </a:xfrm>
        </p:spPr>
        <p:txBody>
          <a:bodyPr/>
          <a:lstStyle/>
          <a:p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  У 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нас интересно!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" t="27"/>
          <a:stretch/>
        </p:blipFill>
        <p:spPr>
          <a:xfrm>
            <a:off x="4716016" y="4098357"/>
            <a:ext cx="3834508" cy="2214825"/>
          </a:xfrm>
        </p:spPr>
      </p:pic>
      <p:pic>
        <p:nvPicPr>
          <p:cNvPr descr="C:\Users\1\Desktop\изображение_viber_2022-11-30_12-10-00-644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/>
          <a:stretch/>
        </p:blipFill>
        <p:spPr bwMode="auto">
          <a:xfrm>
            <a:off x="688740" y="4098357"/>
            <a:ext cx="3384376" cy="22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24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инициативе Ники Зуевой (4А класс) интересно прошли мастер-классы по изготовлению закладок способом нанесения пятна. Сначала Ника со своими одноклассницами провели их для первоклассников. Но потом их инициатива распространилась и на всех желающих. В одну из больших перемен девочки провели такой мастер-класс в рекреации начальной школы.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2241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Молодцы, девочки! Ждём новых идей от других читателей нашей библиотеки!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idx="4294967295" type="title"/>
          </p:nvPr>
        </p:nvSpPr>
        <p:spPr>
          <a:xfrm>
            <a:off x="3471837" y="260648"/>
            <a:ext cx="4896544" cy="1385437"/>
          </a:xfrm>
        </p:spPr>
        <p:txBody>
          <a:bodyPr>
            <a:normAutofit/>
          </a:bodyPr>
          <a:lstStyle/>
          <a:p>
            <a:pPr algn="r"/>
            <a:r>
              <a:rPr b="1" dirty="0" lang="ru-RU" smtClean="0" sz="2800">
                <a:solidFill>
                  <a:schemeClr val="tx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  <a:t>Мастер-классы Ники Зуевой </a:t>
            </a:r>
            <a:br>
              <a:rPr b="1" dirty="0" lang="ru-RU" smtClean="0" sz="2800">
                <a:solidFill>
                  <a:schemeClr val="tx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800">
                <a:solidFill>
                  <a:schemeClr val="tx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  <a:t>    по  изготовлению закладок</a:t>
            </a:r>
            <a:endParaRPr b="1" dirty="0" lang="ru-RU" sz="2800">
              <a:solidFill>
                <a:schemeClr val="tx2">
                  <a:lumMod val="75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29-school.ru/wp-content/uploads/2022/12/IMG_20221202_102113-200x146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5" y="2429987"/>
            <a:ext cx="2453561" cy="17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MG_20221116_110620-200x146.jpg" id="2052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" l="245" t="-11727"/>
          <a:stretch/>
        </p:blipFill>
        <p:spPr bwMode="auto">
          <a:xfrm>
            <a:off x="328266" y="260648"/>
            <a:ext cx="2083494" cy="1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MG_20221202_102321-200x146.jpg" id="2054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16" y="1624879"/>
            <a:ext cx="1955526" cy="14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MG_20221202_102527-200x146.jpg" id="2056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6" y="4556740"/>
            <a:ext cx="2453560" cy="17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MG_20221202_102454-200x146.jpg" id="2060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79" y="3356965"/>
            <a:ext cx="1812973" cy="13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2/IMG_20221202_102125-200x146.jpg" id="2062" name="Picture 1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93" y="3356965"/>
            <a:ext cx="1929590" cy="14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1/izobrazhenie_viber_2022-11-16_11-02-13-551-200x146.jpg" id="2065" name="Picture 1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4880"/>
            <a:ext cx="1955525" cy="14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1/izobrazhenie_viber_2022-11-16_11-02-13-551-200x146.jpg" id="2067" name="Picture 1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09" y="4941538"/>
            <a:ext cx="1936568" cy="14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9-school.ru/wp-content/uploads/2022/11/izobrazhenie_viber_2022-11-14_12-43-44-360-200x146.jpg" id="2069" name="Picture 2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91" y="4941538"/>
            <a:ext cx="2047091" cy="14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0598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1916832"/>
            <a:ext cx="7992888" cy="4209331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пять лет своего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существования ИБЦ школы  стал реальным информационным, культурным и досуговым центром,</a:t>
            </a:r>
            <a:r>
              <a:rPr lang="ru-RU" sz="2800" b="1" i="1" dirty="0"/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где формируются не только информационные компетенции школьников,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но и создаются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благоприятные условия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самообразования и развития всех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участников образовательной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деятельности.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76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1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Спешите делать добрые дела!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8162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Набирает обороты добровольческая деятельность читателей библиотеки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3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idx="4294967295"/>
          </p:nvPr>
        </p:nvSpPr>
        <p:spPr>
          <a:xfrm>
            <a:off x="1259632" y="1700808"/>
            <a:ext cx="6696744" cy="44253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прошлом учебном году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работает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волонтёрская     группа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Муравьишки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Мальчики помогают в работе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библиотечным фондом 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 проведении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массовых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школьного ИБЦ.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1520" y="338139"/>
            <a:ext cx="8712968" cy="1074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Волонтёрская группа ИБЦ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Муравьишки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6Б класс)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В ИБЦ\IMG_20220411_1137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448272" cy="32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В ИБЦ\Муравьишки\IMG_20220407_08520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2592288" cy="34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1\Desktop\В ИБЦ\Муравьишки\изображение_viber_2022-04-08_11-59-55-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76" y="2708920"/>
            <a:ext cx="2466578" cy="32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esktop\В ИБЦ\Муравьишки\IMG_20220407_085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89548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z="2400">
                <a:solidFill>
                  <a:schemeClr val="bg2">
                    <a:lumMod val="25000"/>
                  </a:schemeClr>
                </a:solidFill>
                <a:latin charset="0" pitchFamily="18" typeface="Times New Roman"/>
                <a:cs charset="0" pitchFamily="18" typeface="Times New Roman"/>
              </a:rPr>
              <a:t>Третьеклассники вызвались смотреть за порядком и систематизировать книги на полках свободного доступа</a:t>
            </a:r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800">
                <a:latin charset="0" pitchFamily="18" typeface="Times New Roman"/>
                <a:cs charset="0" pitchFamily="18" typeface="Times New Roman"/>
              </a:rPr>
            </a:b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idx="1" type="body"/>
          </p:nvPr>
        </p:nvSpPr>
        <p:spPr>
          <a:xfrm>
            <a:off x="539552" y="1556792"/>
            <a:ext cx="4752528" cy="982957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Полки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свободного доступа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в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рекреации начальной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школы и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в фойе 1-го этажа</a:t>
            </a:r>
            <a:endParaRPr b="1" dirty="0" lang="ru-RU" sz="1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l="137" t="-1"/>
          <a:stretch/>
        </p:blipFill>
        <p:spPr bwMode="auto">
          <a:xfrm>
            <a:off x="5724128" y="2780928"/>
            <a:ext cx="2827938" cy="35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idx="3" sz="quarter" type="body"/>
          </p:nvPr>
        </p:nvSpPr>
        <p:spPr>
          <a:xfrm>
            <a:off x="5364088" y="1628800"/>
            <a:ext cx="3312368" cy="910949"/>
          </a:xfrm>
        </p:spPr>
        <p:txBody>
          <a:bodyPr>
            <a:noAutofit/>
          </a:bodyPr>
          <a:lstStyle/>
          <a:p>
            <a:pPr algn="ctr"/>
            <a:endParaRPr dirty="0" lang="ru-RU" smtClean="0" sz="1800"/>
          </a:p>
          <a:p>
            <a:pPr algn="ctr"/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Елагин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Ярослав, Алиев 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Елисей </a:t>
            </a:r>
          </a:p>
          <a:p>
            <a:pPr algn="ctr"/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(3Б класс)</a:t>
            </a:r>
          </a:p>
          <a:p>
            <a:endParaRPr dirty="0" lang="ru-RU" sz="18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7" name="Picture 3"/>
          <p:cNvPicPr>
            <a:picLocks noChangeArrowheads="1" noChangeAspect="1" noGrp="1"/>
          </p:cNvPicPr>
          <p:nvPr>
            <p:ph idx="4" sz="quarter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l="33" r="162" t="113"/>
          <a:stretch/>
        </p:blipFill>
        <p:spPr bwMode="auto">
          <a:xfrm>
            <a:off x="2915815" y="2549748"/>
            <a:ext cx="2300673" cy="38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1\Desktop\ЮРААА\BSYkcBbGhJQ.jpg" id="2050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" t="91"/>
          <a:stretch/>
        </p:blipFill>
        <p:spPr bwMode="auto">
          <a:xfrm>
            <a:off x="611560" y="2539749"/>
            <a:ext cx="2052174" cy="3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084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8884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Огромное место в работе ИБЦ занимает выставочная деятельность.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проводились тематические выставки книг, 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книг писателей-юбиляров, 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книг-юбиляров,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знаменательным датам в стране и в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мире, а так же выставки, знакомящие учащихся с библиотечным фондом школы.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Выставочная деятельность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информационно-библиотечного центры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137323"/>
          </a:xfrm>
        </p:spPr>
        <p:txBody>
          <a:bodyPr/>
          <a:lstStyle/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Выставки книг на тему </a:t>
            </a:r>
            <a:br>
              <a:rPr b="1" dirty="0" lang="ru-RU" smtClean="0" sz="32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«Актуально сегодня»</a:t>
            </a:r>
            <a:endParaRPr b="1" dirty="0" lang="ru-RU" sz="32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 type="body"/>
          </p:nvPr>
        </p:nvSpPr>
        <p:spPr>
          <a:xfrm>
            <a:off x="676656" y="1844824"/>
            <a:ext cx="3822192" cy="648072"/>
          </a:xfrm>
        </p:spPr>
        <p:txBody>
          <a:bodyPr>
            <a:normAutofit/>
          </a:bodyPr>
          <a:lstStyle/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«Помните! 1941 – 1945»</a:t>
            </a:r>
            <a:endParaRPr b="1" dirty="0" lang="ru-RU" sz="1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074" name="Picture 2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/>
          <a:stretch/>
        </p:blipFill>
        <p:spPr bwMode="auto">
          <a:xfrm>
            <a:off x="5004048" y="2492896"/>
            <a:ext cx="3312368" cy="39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8"/>
          <p:cNvSpPr>
            <a:spLocks noGrp="1"/>
          </p:cNvSpPr>
          <p:nvPr>
            <p:ph idx="3" sz="quarter" type="body"/>
          </p:nvPr>
        </p:nvSpPr>
        <p:spPr>
          <a:xfrm>
            <a:off x="4648200" y="1844825"/>
            <a:ext cx="3822192" cy="504055"/>
          </a:xfrm>
        </p:spPr>
        <p:txBody>
          <a:bodyPr>
            <a:normAutofit/>
          </a:bodyPr>
          <a:lstStyle/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Женщины, участницы СВО.</a:t>
            </a:r>
            <a:endParaRPr b="1" dirty="0" lang="ru-RU" sz="1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s://sun9-8.userapi.com/impg/Fs9YqKdIH-S5tRstJpQZjnjh6SU8bjM_Rn_O6A/9zb_Ty4PJR8.jpg?size=605x807&amp;quality=95&amp;sign=ebbaae0b4ab81b2c24d1a0c11a945007&amp;type=album" id="8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172" r="42"/>
          <a:stretch/>
        </p:blipFill>
        <p:spPr bwMode="auto">
          <a:xfrm>
            <a:off x="1008837" y="2492896"/>
            <a:ext cx="3275131" cy="39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785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Знаменательные </a:t>
            </a:r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даты года</a:t>
            </a:r>
            <a:endParaRPr b="1" dirty="0" lang="ru-RU" sz="32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88840"/>
            <a:ext cx="2584847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1\Desktop\ЮРААА\gWLKQuTmLa4.jpg" id="1028" name="Picture 4"/>
          <p:cNvPicPr>
            <a:picLocks noChangeArrowheads="1" noChangeAspect="1" noGrp="1"/>
          </p:cNvPicPr>
          <p:nvPr>
            <p:ph idx="14" sz="quarter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583779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\Desktop\ЮРААА\80LD-lntvww.jpg" id="1029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 r="-6329"/>
          <a:stretch/>
        </p:blipFill>
        <p:spPr bwMode="auto">
          <a:xfrm flipH="1">
            <a:off x="6012159" y="2996952"/>
            <a:ext cx="2624755" cy="33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55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600">
                <a:latin charset="0" pitchFamily="18" typeface="Times New Roman"/>
                <a:cs charset="0" pitchFamily="18" typeface="Times New Roman"/>
              </a:rPr>
              <a:t>Писатели </a:t>
            </a:r>
            <a:r>
              <a:rPr b="1" dirty="0" lang="ru-RU" smtClean="0" sz="3600">
                <a:latin charset="0" pitchFamily="18" typeface="Times New Roman"/>
                <a:cs charset="0" pitchFamily="18" typeface="Times New Roman"/>
              </a:rPr>
              <a:t>– </a:t>
            </a:r>
            <a:r>
              <a:rPr b="1" lang="ru-RU" smtClean="0" sz="3600">
                <a:latin charset="0" pitchFamily="18" typeface="Times New Roman"/>
                <a:cs charset="0" pitchFamily="18" typeface="Times New Roman"/>
              </a:rPr>
              <a:t>юбиляры года</a:t>
            </a:r>
            <a:endParaRPr b="1" dirty="0" lang="ru-RU" sz="3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\Desktop\В ИБЦ\изображение_viber_2022-04-05_09-18-16-338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76055"/>
            <a:ext cx="2520280" cy="46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43.userapi.com/impg/9-zlbGLNtHUEczLaiPOlpn2lmEwtj03Sfkvg3g/LILP1niE1zM.jpg?size=810x1080&amp;quality=95&amp;sign=4ba97c27d16e7b31b1bc738a892997a1&amp;type=album" id="2052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l="113" r="113" t="-2068"/>
          <a:stretch/>
        </p:blipFill>
        <p:spPr bwMode="auto">
          <a:xfrm>
            <a:off x="6444208" y="1910439"/>
            <a:ext cx="2441787" cy="46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55.userapi.com/impg/-zexZO44KJ3lHHdvfGEh6WVVxjjP86ZDJvrggg/XG8UIR_-4h4.jpg?size=625x1080&amp;quality=95&amp;sign=802727972abcd27ee391a9dfa12b4edd&amp;type=album" id="2056" name="Picture 8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/>
          <a:stretch/>
        </p:blipFill>
        <p:spPr bwMode="auto">
          <a:xfrm>
            <a:off x="755575" y="1913052"/>
            <a:ext cx="2529129" cy="46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055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Знакомство </a:t>
            </a:r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с библиотечным </a:t>
            </a:r>
            <a:br>
              <a:rPr b="1" dirty="0" lang="ru-RU" smtClean="0" sz="32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3200">
                <a:latin charset="0" pitchFamily="18" typeface="Times New Roman"/>
                <a:cs charset="0" pitchFamily="18" typeface="Times New Roman"/>
              </a:rPr>
              <a:t>фондом школы</a:t>
            </a:r>
            <a:endParaRPr b="1" dirty="0" lang="ru-RU" sz="32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4" sz="quarter"/>
          </p:nvPr>
        </p:nvSpPr>
        <p:spPr>
          <a:xfrm>
            <a:off x="827584" y="2132856"/>
            <a:ext cx="3456384" cy="3993624"/>
          </a:xfrm>
        </p:spPr>
        <p:txBody>
          <a:bodyPr>
            <a:normAutofit lnSpcReduction="10000"/>
          </a:bodyPr>
          <a:lstStyle/>
          <a:p>
            <a:pPr indent="0" marL="0">
              <a:buNone/>
            </a:pP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    В 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первом полугодии 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  организованы 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выставки серий книг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«Золотая коллекция» (избранные произведения для детей и юношества)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«Библиотека пионера»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«Военная библиотека школьника»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«Книги издательства «РОСМЭН»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«Я познаю мир»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«Книги – мои друзья»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«Школьная библиотека»</a:t>
            </a:r>
          </a:p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>«Жизнь замечательных людей»</a:t>
            </a:r>
          </a:p>
          <a:p>
            <a:endParaRPr b="1" dirty="0" lang="ru-RU" sz="1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\Desktop\ЮРААА\CKj8XEhi7Xs.jpg" id="3074" name="Picture 2"/>
          <p:cNvPicPr>
            <a:picLocks noChangeArrowheads="1"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/>
          <a:stretch/>
        </p:blipFill>
        <p:spPr bwMode="auto">
          <a:xfrm>
            <a:off x="4932040" y="2852936"/>
            <a:ext cx="35924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501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610745" cy="2154230"/>
          </a:xfrm>
        </p:spPr>
        <p:txBody>
          <a:bodyPr>
            <a:noAutofit/>
          </a:bodyPr>
          <a:lstStyle/>
          <a:p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Итоги работы </a:t>
            </a:r>
            <a:b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школьного ИБЦ </a:t>
            </a:r>
            <a:b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за </a:t>
            </a:r>
            <a:r>
              <a:rPr b="1" dirty="0" lang="en-US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I</a:t>
            </a: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-е полугодие </a:t>
            </a:r>
            <a:b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2022-2023 </a:t>
            </a:r>
            <a:b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учебного года</a:t>
            </a:r>
            <a:endParaRPr b="1" dirty="0" lang="ru-RU">
              <a:solidFill>
                <a:schemeClr val="tx2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2" sz="half" type="body"/>
          </p:nvPr>
        </p:nvSpPr>
        <p:spPr>
          <a:xfrm>
            <a:off x="5004048" y="3501008"/>
            <a:ext cx="3674451" cy="216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Победителями по итогам первого полугодия </a:t>
            </a:r>
          </a:p>
          <a:p>
            <a:pPr algn="ctr"/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2022-2023 учебного года признаны классные коллективы </a:t>
            </a:r>
          </a:p>
          <a:p>
            <a:pPr algn="ctr"/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8Б, </a:t>
            </a:r>
            <a:r>
              <a:rPr b="1" dirty="0" lang="ru-RU" sz="24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4А, 4В, 2А и 1А классов.</a:t>
            </a:r>
          </a:p>
          <a:p>
            <a:endParaRPr dirty="0" lang="ru-RU" sz="24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 noGrp="1"/>
          </p:cNvPicPr>
          <p:nvPr>
            <p:ph idx="1" type="pic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>
          <a:xfrm>
            <a:off x="683568" y="1484784"/>
            <a:ext cx="356616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7488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27483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по активизация познавательной деятельности и читательской активности обучающихся через привлечение их </a:t>
            </a: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участию в мероприятиях ИБЦ школы, международных, областных и городских акциях 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конкурсах.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1\Desktop\В ИБЦ\Итоги 1 плугодия 22-23\IMG_20221226_10480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024336" cy="22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\Desktop\В ИБЦ\Итоги 1 плугодия 22-23\IMG_20221226_11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\Desktop\В ИБЦ\Итоги 1 плугодия 22-23\IMG_20221226_111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737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\Desktop\В ИБЦ\Итоги 1 плугодия 22-23\IMG_20221226_1209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54288"/>
            <a:ext cx="3122524" cy="23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51837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свершений и открытий.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останавливайтесь на достигнутом! Дерзайте! 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Достигайте новых вершин на пути 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знаниям!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00200"/>
            <a:ext cx="864096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Молодцы, ребята!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вам в следующем полугодии!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педагог – библиотекарь школьного ИБЦ Шибаева З.А.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3200">
                <a:solidFill>
                  <a:schemeClr val="tx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  <a:t>Уроки информационной грамотности – новая традиция в ИБЦ</a:t>
            </a:r>
            <a:endParaRPr b="1" dirty="0" lang="ru-RU" sz="3200">
              <a:solidFill>
                <a:schemeClr val="tx2">
                  <a:lumMod val="75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48" name="Picture 24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 bwMode="auto">
          <a:xfrm>
            <a:off x="323528" y="1628800"/>
            <a:ext cx="8492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261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36815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библиотека?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информационной грамотности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1-х классах)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400600" cy="35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9-school.ru/wp-content/uploads/2022/10/IMG_20221012_100338-200x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52116" cy="34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9-school.ru/wp-content/uploads/2022/10/IMG_20221012_100456-200x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8687"/>
            <a:ext cx="3167145" cy="231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29-school.ru/wp-content/uploads/2022/10/IMG_20221012_101754-200x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" y="908720"/>
            <a:ext cx="31565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7978080" cy="14401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Разноцветные страницы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(структура книги)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информационной грамотности во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2-х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классах.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6" descr="Центральная детская библиотека в целях изучения потребности Ваших детей в 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2532"/>
            <a:ext cx="68030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9-school.ru/wp-content/uploads/2022/12/IMG_20221205_142648-200x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7609"/>
            <a:ext cx="3133781" cy="2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29-school.ru/wp-content/uploads/2022/12/IMG_20221206_165524-200x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6" y="3558504"/>
            <a:ext cx="3187333" cy="23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29-school.ru/wp-content/uploads/2022/12/IMG_20221205_140854-200x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30" y="3558504"/>
            <a:ext cx="3187333" cy="23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29-school.ru/wp-content/uploads/2022/12/IMG_20221205_140958-200x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1565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777875"/>
          </a:xfrm>
        </p:spPr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2050" name="Picture 2" descr="C:\Users\1\Desktop\В ИБЦ\библиоте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52928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811</TotalTime>
  <Words>487</Words>
  <Application>Microsoft Office PowerPoint</Application>
  <PresentationFormat>Экран (4:3)</PresentationFormat>
  <Paragraphs>64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Итоги работы информационно-библиотечного центра   за I-е полугодие  2022 – 2023 учебного года</vt:lpstr>
      <vt:lpstr>Презентация PowerPoint</vt:lpstr>
      <vt:lpstr>Презентация PowerPoint</vt:lpstr>
      <vt:lpstr>Уроки информационной грамотности – новая традиция в ИБЦ</vt:lpstr>
      <vt:lpstr>Что такое библиотека? (Урок информационной грамотности в 1-х классах) </vt:lpstr>
      <vt:lpstr>Презентация PowerPoint</vt:lpstr>
      <vt:lpstr> Разноцветные страницы (структура книги) Уроки информационной грамотности во 2-х классах.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Традиционными стали конкурсы стихов  поэтов-юбиляров года</vt:lpstr>
      <vt:lpstr>«Про всё не свете» ( конкурс стихов к 135-летию С.Я. Маршак)</vt:lpstr>
      <vt:lpstr>«Если душа родилась крылатой…» (  конкурс стихов к 130-летию Марины Цветаевой)</vt:lpstr>
      <vt:lpstr>Рейды по смотру сохранности учебников</vt:lpstr>
      <vt:lpstr>  У нас интересно!</vt:lpstr>
      <vt:lpstr>По инициативе Ники Зуевой (4А класс) интересно прошли мастер-классы по изготовлению закладок способом нанесения пятна. Сначала Ника со своими одноклассницами провели их для первоклассников. Но потом их инициатива распространилась и на всех желающих. В одну из больших перемен девочки провели такой мастер-класс в рекреации начальной школы.</vt:lpstr>
      <vt:lpstr>Мастер-классы Ники Зуевой      по  изготовлению закладок</vt:lpstr>
      <vt:lpstr>Спешите делать добрые дела!</vt:lpstr>
      <vt:lpstr>Презентация PowerPoint</vt:lpstr>
      <vt:lpstr>Волонтёрская группа ИБЦ  «Муравьишки» (6Б класс)</vt:lpstr>
      <vt:lpstr>Третьеклассники вызвались смотреть за порядком и систематизировать книги на полках свободного доступа </vt:lpstr>
      <vt:lpstr>Выставочная деятельность  информационно-библиотечного центры</vt:lpstr>
      <vt:lpstr>Выставки книг на тему  «Актуально сегодня»</vt:lpstr>
      <vt:lpstr>Знаменательные даты года</vt:lpstr>
      <vt:lpstr>Писатели – юбиляры года</vt:lpstr>
      <vt:lpstr>Знакомство с библиотечным  фондом школы</vt:lpstr>
      <vt:lpstr>Итоги работы  школьного ИБЦ  за I-е полугодие  2022-2023  учебного года</vt:lpstr>
      <vt:lpstr>Презентация PowerPoint</vt:lpstr>
      <vt:lpstr>Презентация PowerPoint</vt:lpstr>
      <vt:lpstr>Молодцы, ребята! Успехов вам в следующем полугодии!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информационно-библиотечного центра   за I-е полугодие  2022 – 2023 учебного года</dc:title>
  <dc:creator>HP</dc:creator>
  <cp:lastModifiedBy>HP</cp:lastModifiedBy>
  <cp:revision>78</cp:revision>
  <dcterms:created xsi:type="dcterms:W3CDTF">2023-03-27T06:26:52Z</dcterms:created>
  <dcterms:modified xsi:type="dcterms:W3CDTF">2023-03-31T06:20:30Z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1271992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