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78" r:id="rId3"/>
    <p:sldId id="310" r:id="rId4"/>
    <p:sldId id="304" r:id="rId5"/>
    <p:sldId id="301" r:id="rId6"/>
    <p:sldId id="302" r:id="rId7"/>
    <p:sldId id="305" r:id="rId8"/>
    <p:sldId id="312" r:id="rId9"/>
    <p:sldId id="313" r:id="rId10"/>
    <p:sldId id="314" r:id="rId11"/>
    <p:sldId id="311" r:id="rId12"/>
    <p:sldId id="316" r:id="rId13"/>
  </p:sldIdLst>
  <p:sldSz cx="9144000" cy="5715000" type="screen16x1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009900"/>
    <a:srgbClr val="CC0066"/>
    <a:srgbClr val="FF6600"/>
    <a:srgbClr val="33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756" y="-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58B560-8FB2-47C5-BD5B-998932563896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FD5BA3-06C4-4B3D-B54D-835621E85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7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C055-52FB-49BC-9345-0E146CFB1E8C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97F76-58A2-40E8-B6BE-88651D394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902C-77E1-4FDD-AF23-F8460E5B2B03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F2C2-01C9-4706-91F9-726B9AA26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3B09-73A9-44C5-985A-0E996FAF264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1611-FF53-4EC7-BCB3-73C8A51E2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3546-6E5E-4137-B825-BD025AAE1D7A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1AD74-0852-4879-81FE-110AF37EB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D02EC-DC5A-45C1-BE53-ACE9284643D1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DFE8-F41A-4E3A-B4C8-7468561FC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48C5C-6D8A-4AD4-8494-3F14D80DA3FF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0EBC-6CBB-4D82-A86B-B29C69DBA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2E2BC-E353-4298-AD79-866F45E66B06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A85B-ADF0-4BBF-86BC-940BD4478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B314E-C178-4C5D-A5C5-AC18F0E5975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1658-CAC2-4941-B9E1-7C25E5F5D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06D1A-3C44-4545-A04C-B0C15659CF9A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CD94C-B6E4-4C9C-90F7-8A194D305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8837-11AD-45FD-BACA-60D5DE70F46C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FFC18-A71F-4582-961F-D39398A92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2C842-F34C-4C19-9718-5486E400D258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D419-0CF8-4ECB-BDB2-233E2368A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1861-5889-45A1-BFFD-4A31E51EEECB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ABE7-8A27-4570-A72B-B92A354A7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9607E-8ABA-4B54-BE35-3717E9CF2D41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60AC6-5489-4833-89B8-E48AAFCEC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4E6E-2C42-4D3D-9C96-AD526F07381C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D499-0EC5-4F16-8980-9BEC73861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88134-37C6-467E-B2AA-080CC44519A3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B28B6-13E8-4263-B9CC-B0F926526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1511"/>
            <a:ext cx="8229600" cy="94985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33500"/>
            <a:ext cx="4038600" cy="1824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284802"/>
            <a:ext cx="4038600" cy="182430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333501"/>
            <a:ext cx="4038600" cy="37756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5203032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5203032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fld id="{9ADC330B-5A94-4BC1-B5A8-3D755BCC578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AE8F2-7788-40C2-B6BD-15AC30DF35AE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BE1E-0737-4B56-BFF6-71C4FEFFD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90C0-5754-454C-AA77-24D5131244A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99CE2-F406-4BE3-9C3D-FC1822ECC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BCC5-7E98-4772-AA2B-3C54F1156F07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A1F9-27B1-41A6-8DC6-C8981A617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8151-6F38-419D-A651-87C541C7D171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4FAB-D162-40B1-B3A4-7B9F4E721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52D43-D844-4D5D-B1E7-6EEF215DCAE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3706-4EEF-4219-BCF7-E7CD5F0C9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C394-9BF0-4B79-9E52-FB6473665B9F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35C8-EB4F-41E0-9956-923AADAC8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821-943A-4B47-B263-F334989B1BBF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1A91-D34A-4003-B44E-BBB973353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7976BA-F684-4F17-998F-A01ABF028A4D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FE9B10-4FE1-4085-82F3-A696AEEC0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15" descr="13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72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E7956D-76AD-4ED1-9A73-4A3271330E21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D4FA10-00A5-433D-8998-48633B67F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Рисунок 15" descr="14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572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arina-perelygina78@yandex.r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tatarstan.ru/rus/file/pub/pub_2941946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forms.gle/PYJVPB7UKbGVhQ4h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orms.gle/dXaG4fhL514vKJPM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5076056" y="4585692"/>
            <a:ext cx="32718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sz="1333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</a:p>
          <a:p>
            <a:pPr algn="r">
              <a:spcBef>
                <a:spcPts val="0"/>
              </a:spcBef>
            </a:pPr>
            <a:r>
              <a:rPr lang="en-US" sz="1333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sz="1333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marina-perelygina78@yandex.ru</a:t>
            </a:r>
            <a:endParaRPr lang="en-US" sz="1333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333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+7 917 152 25 23</a:t>
            </a:r>
          </a:p>
          <a:p>
            <a:pPr algn="r">
              <a:spcBef>
                <a:spcPts val="0"/>
              </a:spcBef>
            </a:pPr>
            <a:endParaRPr lang="ru-RU" sz="1667" dirty="0">
              <a:cs typeface="Arial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467544" y="3497634"/>
            <a:ext cx="8280919" cy="1013404"/>
          </a:xfrm>
          <a:prstGeom prst="rect">
            <a:avLst/>
          </a:prstGeom>
          <a:solidFill>
            <a:schemeClr val="bg1">
              <a:alpha val="55000"/>
            </a:schemeClr>
          </a:solidFill>
          <a:ln w="9525">
            <a:noFill/>
            <a:miter lim="800000"/>
            <a:headEnd/>
            <a:tailEnd/>
          </a:ln>
          <a:effectLst>
            <a:softEdge rad="101600"/>
          </a:effectLst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педагогов – наставников: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Юнушева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Е.В., Овчинникова С.А.,  Киселева Н.А.,  Павлухина М.А., Перелыгина М.А.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Школа 29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Самара</a:t>
            </a:r>
            <a:endParaRPr lang="ru-RU" sz="1667" dirty="0"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3567" y="349900"/>
            <a:ext cx="5961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Педагогическая мастерская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1761" y="1209538"/>
            <a:ext cx="69322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грамотность. Развитие естественнонаучной грамотности на уроках биологии, географии, химии</a:t>
            </a:r>
            <a:endParaRPr lang="ru-RU" sz="3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i?id=a0337d95c0907cc35b7f77d32ec34f77-4156995-images-thumbs&amp;ref=rim&amp;n=33&amp;w=160&amp;h=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2682"/>
            <a:ext cx="1270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4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Информационные материалы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mon.tatarstan.ru/rus/file/pub/pub_2941946.pdf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4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Ссылка на анкету обратной связи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forms.gle/PYJVPB7UKbGVhQ4h6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5412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41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Ссылка на регистрацию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forms.gle/dXaG4fhL514vKJPM7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7420"/>
            <a:ext cx="14097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26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грамотность. 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 заданий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оценивания функциональной грамотности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основывается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материалах международного исследования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PISA и включает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себя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грамотность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читательскую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грамотность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естественно-научную грамотность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креативность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мышления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81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84511" y="193204"/>
            <a:ext cx="8229600" cy="377190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Компетентностный подход</a:t>
            </a:r>
            <a:endParaRPr lang="ru-RU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024" y="1705372"/>
            <a:ext cx="8712968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Знаний                                                                                   Отношений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понимание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Ценностей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когнитивное                                                                                     эффект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присвоение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Умений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учебного                                    когнитивные                        знаний и умений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материала                                  коммуникативные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проектные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177574" y="2293676"/>
            <a:ext cx="20162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99992" y="235077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868144" y="2282130"/>
            <a:ext cx="18722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7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Естественнонаучная грамотность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Способность человека занимать активную гражданскую позицию по вопросам, связанным с развитием естественных наук и применением их достижений, его готовность интересоваться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естественнонаучными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идеями.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КОМПЕТЕНЦИИ: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аучно объяснять явления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онимать особенности естественнонаучного исследования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научно интерпретировать данные и использовать доказательства для получения выводов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58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9229"/>
            <a:ext cx="835292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Каждое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 заданий характеризуется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следующими признаками:</a:t>
            </a:r>
          </a:p>
          <a:p>
            <a:pPr marL="742950" indent="-742950">
              <a:buAutoNum type="arabicParenR"/>
            </a:pP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</a:p>
          <a:p>
            <a:pPr marL="742950" indent="-742950">
              <a:buFontTx/>
              <a:buAutoNum type="arabicParenR"/>
            </a:pPr>
            <a:r>
              <a:rPr lang="ru-RU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Контекс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arenR"/>
            </a:pP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Естественнонаучное       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</a:t>
            </a:r>
          </a:p>
          <a:p>
            <a:pPr marL="742950" indent="-742950">
              <a:buAutoNum type="arabicParenR"/>
            </a:pP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сложности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endParaRPr lang="ru-RU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39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1236"/>
            <a:ext cx="841818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96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91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Тип задания: Интерпретация научной </a:t>
            </a:r>
            <a:r>
              <a:rPr lang="ru-RU" dirty="0" smtClean="0"/>
              <a:t>информации, сопоставление</a:t>
            </a:r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72518"/>
            <a:ext cx="2779713" cy="427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233" y="805030"/>
            <a:ext cx="5717231" cy="444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69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5349"/>
            <a:ext cx="8748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Система оценивания задания №2:                                                                                                                                         Ответ принимается полностью- 2 балла.                                                                                                                      Правильный ответ : Города : </a:t>
            </a:r>
            <a:r>
              <a:rPr lang="ru-RU" dirty="0" err="1"/>
              <a:t>Калгурли</a:t>
            </a:r>
            <a:r>
              <a:rPr lang="ru-RU" dirty="0"/>
              <a:t> , Порт -</a:t>
            </a:r>
            <a:r>
              <a:rPr lang="ru-RU" dirty="0" err="1"/>
              <a:t>Пири</a:t>
            </a:r>
            <a:r>
              <a:rPr lang="ru-RU" dirty="0"/>
              <a:t>, Аделаида. По розе ветров определили, что часто ветер дует с запада на восток . Западные города ощущают наиболее негативное влияние загрязненного воздуха из Перта.                                                                                                                                                              Ответ принимается частично – 1балл. В ответе указан названия городов или указана причина выбора городов. </a:t>
            </a:r>
          </a:p>
        </p:txBody>
      </p:sp>
    </p:spTree>
    <p:extLst>
      <p:ext uri="{BB962C8B-B14F-4D97-AF65-F5344CB8AC3E}">
        <p14:creationId xmlns:p14="http://schemas.microsoft.com/office/powerpoint/2010/main" val="4004294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264</Words>
  <Application>Microsoft Office PowerPoint</Application>
  <PresentationFormat>Экран (16:10)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Специальное оформление</vt:lpstr>
      <vt:lpstr>Презентация PowerPoint</vt:lpstr>
      <vt:lpstr>Ссылка на регистрацию</vt:lpstr>
      <vt:lpstr>Функциональная грамотность. PISA </vt:lpstr>
      <vt:lpstr>Презентация PowerPoint</vt:lpstr>
      <vt:lpstr>Естественнонаучная грамотность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материалы</vt:lpstr>
      <vt:lpstr>Ссылка на анкету обратной связи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Дмитрий</cp:lastModifiedBy>
  <cp:revision>71</cp:revision>
  <dcterms:created xsi:type="dcterms:W3CDTF">2011-09-13T15:51:40Z</dcterms:created>
  <dcterms:modified xsi:type="dcterms:W3CDTF">2021-11-24T18:53:19Z</dcterms:modified>
</cp:coreProperties>
</file>