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29"/>
  </p:notesMasterIdLst>
  <p:sldIdLst>
    <p:sldId id="256" r:id="rId2"/>
    <p:sldId id="300" r:id="rId3"/>
    <p:sldId id="292" r:id="rId4"/>
    <p:sldId id="290" r:id="rId5"/>
    <p:sldId id="298" r:id="rId6"/>
    <p:sldId id="295" r:id="rId7"/>
    <p:sldId id="299" r:id="rId8"/>
    <p:sldId id="296" r:id="rId9"/>
    <p:sldId id="291" r:id="rId10"/>
    <p:sldId id="282" r:id="rId11"/>
    <p:sldId id="283" r:id="rId12"/>
    <p:sldId id="258" r:id="rId13"/>
    <p:sldId id="257" r:id="rId14"/>
    <p:sldId id="259" r:id="rId15"/>
    <p:sldId id="273" r:id="rId16"/>
    <p:sldId id="260" r:id="rId17"/>
    <p:sldId id="278" r:id="rId18"/>
    <p:sldId id="325" r:id="rId19"/>
    <p:sldId id="324" r:id="rId20"/>
    <p:sldId id="262" r:id="rId21"/>
    <p:sldId id="266" r:id="rId22"/>
    <p:sldId id="328" r:id="rId23"/>
    <p:sldId id="272" r:id="rId24"/>
    <p:sldId id="281" r:id="rId25"/>
    <p:sldId id="269" r:id="rId26"/>
    <p:sldId id="270" r:id="rId27"/>
    <p:sldId id="293" r:id="rId28"/>
    <p:sldId id="277" r:id="rId29"/>
    <p:sldId id="271" r:id="rId30"/>
    <p:sldId id="354" r:id="rId31"/>
    <p:sldId id="274" r:id="rId32"/>
    <p:sldId id="275" r:id="rId33"/>
    <p:sldId id="276" r:id="rId34"/>
    <p:sldId id="344" r:id="rId35"/>
    <p:sldId id="342" r:id="rId36"/>
    <p:sldId id="345" r:id="rId37"/>
    <p:sldId id="297" r:id="rId38"/>
    <p:sldId id="349" r:id="rId39"/>
    <p:sldId id="265" r:id="rId40"/>
    <p:sldId id="350" r:id="rId41"/>
    <p:sldId id="346" r:id="rId42"/>
    <p:sldId id="311" r:id="rId43"/>
    <p:sldId id="378" r:id="rId44"/>
    <p:sldId id="268" r:id="rId45"/>
    <p:sldId id="312" r:id="rId46"/>
    <p:sldId id="341" r:id="rId47"/>
    <p:sldId id="339" r:id="rId48"/>
    <p:sldId id="365" r:id="rId49"/>
    <p:sldId id="264" r:id="rId50"/>
    <p:sldId id="284" r:id="rId51"/>
    <p:sldId id="286" r:id="rId52"/>
    <p:sldId id="307" r:id="rId53"/>
    <p:sldId id="309" r:id="rId54"/>
    <p:sldId id="340" r:id="rId55"/>
    <p:sldId id="310" r:id="rId56"/>
    <p:sldId id="347" r:id="rId57"/>
    <p:sldId id="348" r:id="rId58"/>
    <p:sldId id="381" r:id="rId59"/>
    <p:sldId id="375" r:id="rId60"/>
    <p:sldId id="376" r:id="rId61"/>
    <p:sldId id="334" r:id="rId62"/>
    <p:sldId id="316" r:id="rId63"/>
    <p:sldId id="331" r:id="rId64"/>
    <p:sldId id="317" r:id="rId65"/>
    <p:sldId id="357" r:id="rId66"/>
    <p:sldId id="355" r:id="rId67"/>
    <p:sldId id="373" r:id="rId68"/>
    <p:sldId id="377" r:id="rId69"/>
    <p:sldId id="374" r:id="rId70"/>
    <p:sldId id="318" r:id="rId71"/>
    <p:sldId id="363" r:id="rId72"/>
    <p:sldId id="351" r:id="rId73"/>
    <p:sldId id="382" r:id="rId74"/>
    <p:sldId id="372" r:id="rId75"/>
    <p:sldId id="362" r:id="rId76"/>
    <p:sldId id="387" r:id="rId77"/>
    <p:sldId id="287" r:id="rId78"/>
    <p:sldId id="358" r:id="rId79"/>
    <p:sldId id="332" r:id="rId80"/>
    <p:sldId id="333" r:id="rId81"/>
    <p:sldId id="356" r:id="rId82"/>
    <p:sldId id="383" r:id="rId83"/>
    <p:sldId id="361" r:id="rId84"/>
    <p:sldId id="370" r:id="rId85"/>
    <p:sldId id="384" r:id="rId86"/>
    <p:sldId id="385" r:id="rId87"/>
    <p:sldId id="386" r:id="rId88"/>
    <p:sldId id="322" r:id="rId89"/>
    <p:sldId id="380" r:id="rId90"/>
    <p:sldId id="364" r:id="rId91"/>
    <p:sldId id="366" r:id="rId92"/>
    <p:sldId id="352" r:id="rId93"/>
    <p:sldId id="369" r:id="rId94"/>
    <p:sldId id="388" r:id="rId95"/>
    <p:sldId id="337" r:id="rId96"/>
    <p:sldId id="371" r:id="rId97"/>
    <p:sldId id="360" r:id="rId98"/>
    <p:sldId id="389" r:id="rId99"/>
    <p:sldId id="320" r:id="rId100"/>
    <p:sldId id="390" r:id="rId101"/>
    <p:sldId id="392" r:id="rId102"/>
    <p:sldId id="359" r:id="rId103"/>
    <p:sldId id="393" r:id="rId104"/>
    <p:sldId id="400" r:id="rId105"/>
    <p:sldId id="394" r:id="rId106"/>
    <p:sldId id="406" r:id="rId107"/>
    <p:sldId id="395" r:id="rId108"/>
    <p:sldId id="405" r:id="rId109"/>
    <p:sldId id="399" r:id="rId110"/>
    <p:sldId id="402" r:id="rId111"/>
    <p:sldId id="398" r:id="rId112"/>
    <p:sldId id="408" r:id="rId113"/>
    <p:sldId id="396" r:id="rId114"/>
    <p:sldId id="409" r:id="rId115"/>
    <p:sldId id="401" r:id="rId116"/>
    <p:sldId id="403" r:id="rId117"/>
    <p:sldId id="411" r:id="rId118"/>
    <p:sldId id="410" r:id="rId119"/>
    <p:sldId id="397" r:id="rId120"/>
    <p:sldId id="315" r:id="rId121"/>
    <p:sldId id="308" r:id="rId122"/>
    <p:sldId id="323" r:id="rId123"/>
    <p:sldId id="302" r:id="rId124"/>
    <p:sldId id="301" r:id="rId125"/>
    <p:sldId id="304" r:id="rId126"/>
    <p:sldId id="303" r:id="rId127"/>
    <p:sldId id="391" r:id="rId1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50" autoAdjust="0"/>
  </p:normalViewPr>
  <p:slideViewPr>
    <p:cSldViewPr>
      <p:cViewPr varScale="1">
        <p:scale>
          <a:sx n="70" d="100"/>
          <a:sy n="70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5B4EF-F2F1-4D1E-A7B4-5FD6F1342005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75AE6-EBC6-499F-9283-4DEE7DF563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52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75AE6-EBC6-499F-9283-4DEE7DF563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69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75AE6-EBC6-499F-9283-4DEE7DF563D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16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A3FF4EFD-12E0-412E-9402-C3E6267AC3F9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3D9A3AA-272D-403E-A144-3FA2869C9B8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.rgdb.ru/xmlui/?utm_source=newsletter&amp;utm_medium=email&amp;utm_campaign=nauka_rulit_chitayfestnauchpop&amp;utm_term=2020-12-08" TargetMode="External"/><Relationship Id="rId2" Type="http://schemas.openxmlformats.org/officeDocument/2006/relationships/hyperlink" Target="https://web-landia.ru/?utm_source=newsletter&amp;utm_medium=email&amp;utm_campaign=nauka_rulit_chitayfestnauchpop&amp;utm_term=2020-12-08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odetlit.ru/index.php/&#1044;&#1086;&#1073;&#1088;&#1086;_&#1087;&#1086;&#1078;&#1072;&#1083;&#1086;&#1074;&#1072;&#1090;&#1100;_&#1085;&#1072;_&#1055;&#1088;&#1086;&#1044;&#1077;&#1090;&#1051;&#1080;&#1090;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svetapp.rusneb.ru/" TargetMode="Externa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948680"/>
          </a:xfrm>
        </p:spPr>
        <p:txBody>
          <a:bodyPr/>
          <a:lstStyle/>
          <a:p>
            <a:pPr algn="ctr"/>
            <a:r>
              <a:rPr lang="ru-RU" sz="4000" b="1" dirty="0" smtClean="0"/>
              <a:t>Приглашаем в ИБЦ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52630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Информационно-библиотечный 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центр 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МБОУ </a:t>
            </a: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«Школа № 29 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имени </a:t>
            </a: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начальника управления пожарной охраны УВД Самарской области Карпова А.К.» </a:t>
            </a: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г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ородского округа 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Самара</a:t>
            </a:r>
          </a:p>
          <a:p>
            <a:pPr algn="ctr">
              <a:spcBef>
                <a:spcPct val="0"/>
              </a:spcBef>
            </a:pPr>
            <a:endParaRPr lang="ru-RU" b="1" dirty="0" smtClean="0"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ru-RU" b="1" dirty="0" smtClean="0"/>
              <a:t>Заведующая ИБЦ - педагог-библиотекарь 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Ш</a:t>
            </a:r>
            <a:r>
              <a:rPr lang="ru-RU" b="1" dirty="0" smtClean="0"/>
              <a:t>ибаева З.А.</a:t>
            </a:r>
            <a:endParaRPr lang="ru-RU" b="1" dirty="0"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82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Объём фондов ИБЦ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056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45144" y="1319153"/>
            <a:ext cx="499732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5148064" y="908720"/>
            <a:ext cx="3157736" cy="3744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/>
              <a:t>Победители акции</a:t>
            </a:r>
          </a:p>
          <a:p>
            <a:pPr marL="0" indent="0">
              <a:buNone/>
            </a:pPr>
            <a:r>
              <a:rPr lang="ru-RU" sz="2400" b="1" i="1" dirty="0"/>
              <a:t>п</a:t>
            </a:r>
            <a:r>
              <a:rPr lang="ru-RU" sz="2400" b="1" i="1" dirty="0" smtClean="0"/>
              <a:t>о сбору макулатуры награждены билетами </a:t>
            </a:r>
          </a:p>
          <a:p>
            <a:pPr marL="0" indent="0">
              <a:buNone/>
            </a:pPr>
            <a:r>
              <a:rPr lang="ru-RU" sz="2400" b="1" i="1" dirty="0" smtClean="0"/>
              <a:t>на новогодний </a:t>
            </a:r>
          </a:p>
          <a:p>
            <a:pPr marL="0" indent="0">
              <a:buNone/>
            </a:pPr>
            <a:r>
              <a:rPr lang="ru-RU" sz="2400" b="1" i="1" dirty="0" smtClean="0"/>
              <a:t>спектакль театра «Задумка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626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1340768"/>
            <a:ext cx="7554416" cy="25922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 помощь библиотеке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2605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013176"/>
            <a:ext cx="7626424" cy="6480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Генеральная уборка в ИБЦ</a:t>
            </a:r>
            <a:endParaRPr lang="ru-RU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4440" y="1581944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34880" y="1509936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6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Награды   ИБЦ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8128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2018   год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10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аграды ИБЦ\20201224_105918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7971" r="2419" b="5959"/>
          <a:stretch/>
        </p:blipFill>
        <p:spPr bwMode="auto">
          <a:xfrm rot="5400000">
            <a:off x="176707" y="1487589"/>
            <a:ext cx="4968553" cy="352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6446" r="2206" b="8312"/>
          <a:stretch/>
        </p:blipFill>
        <p:spPr bwMode="auto">
          <a:xfrm rot="5400000">
            <a:off x="4038011" y="1514717"/>
            <a:ext cx="4896546" cy="339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7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268760"/>
            <a:ext cx="7626424" cy="29523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Городской   конкурс</a:t>
            </a:r>
            <a:br>
              <a:rPr lang="ru-RU" sz="2800" dirty="0" smtClean="0"/>
            </a:br>
            <a:r>
              <a:rPr lang="ru-RU" sz="2800" dirty="0" smtClean="0"/>
              <a:t>«Наша   школьная   библиотека»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Номинация   «Путешествие   с   книгой»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874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7628" r="3985" b="6800"/>
          <a:stretch/>
        </p:blipFill>
        <p:spPr bwMode="auto">
          <a:xfrm rot="5400000">
            <a:off x="100756" y="1347515"/>
            <a:ext cx="498204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t="5016" r="2492" b="7919"/>
          <a:stretch/>
        </p:blipFill>
        <p:spPr bwMode="auto">
          <a:xfrm rot="5400000">
            <a:off x="4374490" y="1322253"/>
            <a:ext cx="4931524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5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1772816"/>
            <a:ext cx="7626424" cy="216024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Городской   конкурс   </a:t>
            </a:r>
            <a:br>
              <a:rPr lang="ru-RU" sz="2800" dirty="0" smtClean="0"/>
            </a:br>
            <a:r>
              <a:rPr lang="ru-RU" sz="2800" dirty="0" smtClean="0"/>
              <a:t>«Наша   школьная   библиотека».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Номинация   «Юный   иллюстратор»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743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4581128"/>
            <a:ext cx="7626424" cy="144016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Победители   и   участники   номинация   «Юный иллюстратор»</a:t>
            </a:r>
            <a:br>
              <a:rPr lang="ru-RU" sz="2000" dirty="0" smtClean="0"/>
            </a:br>
            <a:r>
              <a:rPr lang="ru-RU" sz="2000" dirty="0" smtClean="0"/>
              <a:t>получили   награды   и подарки   от руководителя   Департамента   </a:t>
            </a:r>
            <a:r>
              <a:rPr lang="ru-RU" sz="2000" dirty="0" err="1" smtClean="0"/>
              <a:t>г.о</a:t>
            </a:r>
            <a:r>
              <a:rPr lang="ru-RU" sz="2000" dirty="0" smtClean="0"/>
              <a:t>. Самара   и   директора   ООО   «Чакона» 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Дипломы   победителей</a:t>
            </a:r>
            <a:endParaRPr lang="ru-RU" sz="20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813048" cy="3048000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 smtClean="0"/>
              <a:t>Андрианова Анна (9 «А»)– </a:t>
            </a:r>
          </a:p>
          <a:p>
            <a:r>
              <a:rPr lang="ru-RU" sz="2000" b="1" dirty="0" smtClean="0"/>
              <a:t>1 место в конкурсе и </a:t>
            </a:r>
          </a:p>
          <a:p>
            <a:r>
              <a:rPr lang="ru-RU" sz="2000" b="1" dirty="0" smtClean="0"/>
              <a:t>1 место в блиц-турнире</a:t>
            </a:r>
          </a:p>
          <a:p>
            <a:r>
              <a:rPr lang="ru-RU" sz="2000" b="1" dirty="0" err="1" smtClean="0"/>
              <a:t>Ярмухамедова</a:t>
            </a:r>
            <a:r>
              <a:rPr lang="ru-RU" sz="2000" b="1" dirty="0" smtClean="0"/>
              <a:t> Дарья  (7 «В»)– </a:t>
            </a:r>
          </a:p>
          <a:p>
            <a:r>
              <a:rPr lang="ru-RU" sz="2000" b="1" dirty="0" smtClean="0"/>
              <a:t>2 место</a:t>
            </a:r>
          </a:p>
          <a:p>
            <a:r>
              <a:rPr lang="ru-RU" sz="2000" b="1" dirty="0" err="1" smtClean="0"/>
              <a:t>Широнина</a:t>
            </a:r>
            <a:r>
              <a:rPr lang="ru-RU" sz="2000" b="1" dirty="0" smtClean="0"/>
              <a:t> Полина  (1 «В»)– </a:t>
            </a:r>
          </a:p>
          <a:p>
            <a:r>
              <a:rPr lang="ru-RU" sz="2000" b="1" dirty="0" smtClean="0"/>
              <a:t>3 место</a:t>
            </a:r>
          </a:p>
          <a:p>
            <a:r>
              <a:rPr lang="ru-RU" sz="2000" b="1" dirty="0" smtClean="0"/>
              <a:t>Зайцева Ангелина  (3 «В»)– </a:t>
            </a:r>
          </a:p>
          <a:p>
            <a:r>
              <a:rPr lang="ru-RU" sz="2000" b="1" dirty="0" smtClean="0"/>
              <a:t>лауреат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Грамоты   за   участие</a:t>
            </a:r>
            <a:endParaRPr lang="ru-RU" sz="20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/>
              <a:t>Китова</a:t>
            </a:r>
            <a:r>
              <a:rPr lang="ru-RU" sz="2000" b="1" dirty="0" smtClean="0"/>
              <a:t> Дарья (2 «Б»)</a:t>
            </a:r>
          </a:p>
          <a:p>
            <a:r>
              <a:rPr lang="ru-RU" sz="2000" b="1" dirty="0" err="1" smtClean="0"/>
              <a:t>Квасова</a:t>
            </a:r>
            <a:r>
              <a:rPr lang="ru-RU" sz="2000" b="1" dirty="0" smtClean="0"/>
              <a:t> Ангелина (7 «В»)</a:t>
            </a:r>
          </a:p>
          <a:p>
            <a:r>
              <a:rPr lang="ru-RU" sz="2000" b="1" dirty="0" err="1" smtClean="0"/>
              <a:t>Шашнева</a:t>
            </a:r>
            <a:r>
              <a:rPr lang="ru-RU" sz="2000" b="1" dirty="0" smtClean="0"/>
              <a:t> Юлия (7 «В»)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511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3052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Всего   32275   экземпляров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2000" y="908720"/>
            <a:ext cx="7543800" cy="4464496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3200" b="1" i="1" dirty="0"/>
              <a:t>Художественная литература – </a:t>
            </a:r>
            <a:endParaRPr lang="ru-RU" sz="3200" b="1" i="1" dirty="0" smtClean="0"/>
          </a:p>
          <a:p>
            <a:pPr marL="0" indent="0">
              <a:buNone/>
            </a:pPr>
            <a:r>
              <a:rPr lang="ru-RU" sz="3200" b="1" i="1" dirty="0" smtClean="0"/>
              <a:t>  21119 </a:t>
            </a:r>
            <a:r>
              <a:rPr lang="ru-RU" sz="3200" b="1" i="1" dirty="0"/>
              <a:t>штук,</a:t>
            </a:r>
          </a:p>
          <a:p>
            <a:r>
              <a:rPr lang="ru-RU" sz="3200" b="1" i="1" dirty="0"/>
              <a:t>учебники – 8836 комплектов,</a:t>
            </a:r>
          </a:p>
          <a:p>
            <a:r>
              <a:rPr lang="ru-RU" sz="3200" b="1" i="1" dirty="0"/>
              <a:t>учебные пособия – 764 экземпляра,</a:t>
            </a:r>
          </a:p>
          <a:p>
            <a:r>
              <a:rPr lang="ru-RU" sz="3200" b="1" i="1" dirty="0"/>
              <a:t>справочная литература – 1100 штук, </a:t>
            </a:r>
          </a:p>
          <a:p>
            <a:r>
              <a:rPr lang="ru-RU" sz="3200" b="1" i="1" dirty="0"/>
              <a:t>аудиовизуальные документы – </a:t>
            </a:r>
            <a:endParaRPr lang="ru-RU" sz="3200" b="1" i="1" dirty="0" smtClean="0"/>
          </a:p>
          <a:p>
            <a:pPr marL="0" indent="0">
              <a:buNone/>
            </a:pPr>
            <a:r>
              <a:rPr lang="ru-RU" sz="3200" b="1" i="1" dirty="0" smtClean="0"/>
              <a:t>   456 </a:t>
            </a:r>
            <a:r>
              <a:rPr lang="ru-RU" sz="3200" b="1" i="1" dirty="0"/>
              <a:t>единиц.</a:t>
            </a:r>
          </a:p>
          <a:p>
            <a:endParaRPr lang="ru-RU" dirty="0"/>
          </a:p>
          <a:p>
            <a:endParaRPr lang="ru-RU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25323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2019   год</a:t>
            </a:r>
            <a:endParaRPr lang="ru-RU" sz="36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4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7585" r="4489" b="9067"/>
          <a:stretch/>
        </p:blipFill>
        <p:spPr bwMode="auto">
          <a:xfrm>
            <a:off x="1115616" y="764704"/>
            <a:ext cx="693988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1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268760"/>
            <a:ext cx="7626424" cy="29523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Городской   конкурс</a:t>
            </a:r>
            <a:br>
              <a:rPr lang="ru-RU" sz="2800" dirty="0" smtClean="0"/>
            </a:br>
            <a:r>
              <a:rPr lang="ru-RU" sz="2800" dirty="0" smtClean="0"/>
              <a:t>«Наша   школьная   библиотека»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Номинация   «Путешествие   с   книгой»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657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12106" r="7716" b="4312"/>
          <a:stretch/>
        </p:blipFill>
        <p:spPr bwMode="auto">
          <a:xfrm rot="5400000">
            <a:off x="365520" y="1514800"/>
            <a:ext cx="4756729" cy="340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12480" r="2866" b="4435"/>
          <a:stretch/>
        </p:blipFill>
        <p:spPr bwMode="auto">
          <a:xfrm rot="5400000">
            <a:off x="4132407" y="1564337"/>
            <a:ext cx="469560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1772816"/>
            <a:ext cx="7626424" cy="216024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Городской   конкурс   </a:t>
            </a:r>
            <a:br>
              <a:rPr lang="ru-RU" sz="2800" dirty="0" smtClean="0"/>
            </a:br>
            <a:r>
              <a:rPr lang="ru-RU" sz="2800" dirty="0" smtClean="0"/>
              <a:t>«Наша   школьная   библиотека».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Номинация   «Юный   иллюстратор»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301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4365104"/>
            <a:ext cx="7698432" cy="129614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Победители и участники номинации «Юный иллюстратор» награждены Дипломами и Грамотами Департамента </a:t>
            </a:r>
            <a:r>
              <a:rPr lang="ru-RU" sz="2000" dirty="0" err="1" smtClean="0"/>
              <a:t>г.о</a:t>
            </a:r>
            <a:r>
              <a:rPr lang="ru-RU" sz="2000" dirty="0" smtClean="0"/>
              <a:t>. Самара и дирекции фирмы «Чакона»</a:t>
            </a: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Победители</a:t>
            </a:r>
            <a:endParaRPr lang="ru-RU" sz="20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58952" y="1772816"/>
            <a:ext cx="3657600" cy="2604448"/>
          </a:xfrm>
        </p:spPr>
        <p:txBody>
          <a:bodyPr>
            <a:normAutofit/>
          </a:bodyPr>
          <a:lstStyle/>
          <a:p>
            <a:r>
              <a:rPr lang="ru-RU" sz="2000" b="1" dirty="0" err="1" smtClean="0"/>
              <a:t>Тамазян</a:t>
            </a:r>
            <a:r>
              <a:rPr lang="ru-RU" sz="2000" b="1" dirty="0" smtClean="0"/>
              <a:t>  Мартина (10 «Б»)</a:t>
            </a:r>
          </a:p>
          <a:p>
            <a:r>
              <a:rPr lang="ru-RU" sz="2000" b="1" dirty="0" smtClean="0"/>
              <a:t>3 место</a:t>
            </a:r>
          </a:p>
          <a:p>
            <a:r>
              <a:rPr lang="ru-RU" sz="2000" b="1" dirty="0" err="1" smtClean="0"/>
              <a:t>Ярмухамедова</a:t>
            </a:r>
            <a:r>
              <a:rPr lang="ru-RU" sz="2000" b="1" dirty="0" smtClean="0"/>
              <a:t> Дарья (8 «В») - Лауреат</a:t>
            </a:r>
            <a:endParaRPr lang="ru-RU" sz="20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Участники</a:t>
            </a:r>
            <a:endParaRPr lang="ru-RU" sz="20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645152" y="1700808"/>
            <a:ext cx="4031304" cy="267645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Стешенко София (1 «А»)</a:t>
            </a:r>
          </a:p>
          <a:p>
            <a:r>
              <a:rPr lang="ru-RU" sz="2000" b="1" dirty="0" err="1" smtClean="0"/>
              <a:t>Широнина</a:t>
            </a:r>
            <a:r>
              <a:rPr lang="ru-RU" sz="2000" b="1" dirty="0" smtClean="0"/>
              <a:t> Полина (2 «В»)</a:t>
            </a:r>
          </a:p>
          <a:p>
            <a:r>
              <a:rPr lang="ru-RU" sz="2000" b="1" dirty="0" err="1" smtClean="0"/>
              <a:t>Квасова</a:t>
            </a:r>
            <a:r>
              <a:rPr lang="ru-RU" sz="2000" b="1" dirty="0" smtClean="0"/>
              <a:t> Адель (4 «А»)</a:t>
            </a:r>
          </a:p>
          <a:p>
            <a:r>
              <a:rPr lang="ru-RU" sz="2000" b="1" dirty="0" err="1" smtClean="0"/>
              <a:t>Трубникова</a:t>
            </a:r>
            <a:r>
              <a:rPr lang="ru-RU" sz="2000" b="1" dirty="0" smtClean="0"/>
              <a:t> Виктория (5 «В»)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204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2020   год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377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1340768"/>
            <a:ext cx="7698432" cy="424847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Г</a:t>
            </a:r>
            <a:r>
              <a:rPr lang="ru-RU" sz="2400" dirty="0" smtClean="0"/>
              <a:t>ородской   конкурс   </a:t>
            </a:r>
            <a:br>
              <a:rPr lang="ru-RU" sz="2400" dirty="0" smtClean="0"/>
            </a:br>
            <a:r>
              <a:rPr lang="ru-RU" sz="2400" dirty="0" smtClean="0"/>
              <a:t>«Наша школьная   библиотека»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</a:t>
            </a:r>
            <a:r>
              <a:rPr lang="ru-RU" sz="2400" dirty="0" smtClean="0"/>
              <a:t>оминация </a:t>
            </a:r>
            <a:br>
              <a:rPr lang="ru-RU" sz="2400" dirty="0" smtClean="0"/>
            </a:br>
            <a:r>
              <a:rPr lang="ru-RU" sz="2400" dirty="0" smtClean="0"/>
              <a:t>«Юный   иллюстратор»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 smtClean="0"/>
              <a:t>Ярмухамедова</a:t>
            </a:r>
            <a:r>
              <a:rPr lang="ru-RU" sz="2400" dirty="0" smtClean="0"/>
              <a:t> Дарья (9 «В») –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награждена   Дипломами   Департамента   </a:t>
            </a:r>
            <a:r>
              <a:rPr lang="ru-RU" sz="2400" dirty="0" err="1" smtClean="0"/>
              <a:t>г.о</a:t>
            </a:r>
            <a:r>
              <a:rPr lang="ru-RU" sz="2400" dirty="0" smtClean="0"/>
              <a:t>.   Самара и Дирекцией книготорговой фирмы   «Чакона</a:t>
            </a:r>
            <a:r>
              <a:rPr lang="ru-RU" sz="2400" smtClean="0"/>
              <a:t>» </a:t>
            </a:r>
            <a:br>
              <a:rPr lang="ru-RU" sz="2400" smtClean="0"/>
            </a:br>
            <a:r>
              <a:rPr lang="ru-RU" sz="2400" smtClean="0"/>
              <a:t>за   </a:t>
            </a:r>
            <a:r>
              <a:rPr lang="ru-RU" sz="2400" dirty="0" smtClean="0"/>
              <a:t>участие   </a:t>
            </a:r>
            <a:r>
              <a:rPr lang="ru-RU" sz="2400" smtClean="0"/>
              <a:t>в   конкурс</a:t>
            </a:r>
            <a:r>
              <a:rPr lang="ru-RU" sz="2400" dirty="0"/>
              <a:t>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808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268760"/>
            <a:ext cx="7626424" cy="29523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Городской   конкурс</a:t>
            </a:r>
            <a:br>
              <a:rPr lang="ru-RU" sz="2800" dirty="0" smtClean="0"/>
            </a:br>
            <a:r>
              <a:rPr lang="ru-RU" sz="2800" dirty="0" smtClean="0"/>
              <a:t>«Наша   школьная   библиотека»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Номинация   «Путешествие   с   книгой»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3212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8126" r="3985" b="7795"/>
          <a:stretch/>
        </p:blipFill>
        <p:spPr bwMode="auto">
          <a:xfrm rot="5400000">
            <a:off x="20643" y="1499637"/>
            <a:ext cx="4968552" cy="349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5514" r="8462" b="11899"/>
          <a:stretch/>
        </p:blipFill>
        <p:spPr bwMode="auto">
          <a:xfrm rot="5400000">
            <a:off x="4361691" y="1479069"/>
            <a:ext cx="4968553" cy="35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210080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Материально-техническое оснащение   ИБЦ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861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Для   вас,   читатели !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0" y="5157192"/>
            <a:ext cx="7698432" cy="710208"/>
          </a:xfrm>
        </p:spPr>
        <p:txBody>
          <a:bodyPr/>
          <a:lstStyle/>
          <a:p>
            <a:pPr algn="ctr"/>
            <a:r>
              <a:rPr lang="ru-RU" b="1" i="1" dirty="0"/>
              <a:t>Подборка лучших сайтов для детей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4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843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400" b="1" u="sng" dirty="0" smtClean="0">
                <a:solidFill>
                  <a:schemeClr val="accent1"/>
                </a:solidFill>
                <a:hlinkClick r:id="rId2"/>
              </a:rPr>
              <a:t>https</a:t>
            </a:r>
            <a:r>
              <a:rPr lang="ru-RU" sz="2400" b="1" u="sng" dirty="0">
                <a:solidFill>
                  <a:schemeClr val="accent1"/>
                </a:solidFill>
                <a:hlinkClick r:id="rId2"/>
              </a:rPr>
              <a:t>://</a:t>
            </a:r>
            <a:r>
              <a:rPr lang="ru-RU" sz="2400" b="1" u="sng" dirty="0" smtClean="0">
                <a:solidFill>
                  <a:schemeClr val="accent1"/>
                </a:solidFill>
                <a:hlinkClick r:id="rId2"/>
              </a:rPr>
              <a:t>weblandia.ru</a:t>
            </a:r>
            <a:r>
              <a:rPr lang="ru-RU" sz="2400" b="1" u="sng" dirty="0">
                <a:solidFill>
                  <a:schemeClr val="accent1"/>
                </a:solidFill>
                <a:hlinkClick r:id="rId2"/>
              </a:rPr>
              <a:t>/?utm_source=newsletter&amp;utm_medium=email&amp;utm_campaign=nauka_rulit_chitayfestnauchpop&amp;utm_term=2020-12-08</a:t>
            </a:r>
            <a:endParaRPr lang="ru-RU" sz="2400" b="1" dirty="0">
              <a:solidFill>
                <a:schemeClr val="accent1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 </a:t>
            </a:r>
          </a:p>
          <a:p>
            <a:r>
              <a:rPr lang="ru-RU" sz="2400" b="1" u="sng" dirty="0">
                <a:solidFill>
                  <a:schemeClr val="accent1"/>
                </a:solidFill>
                <a:hlinkClick r:id="rId3"/>
              </a:rPr>
              <a:t>https://arch.rgdb.ru/xmlui/?utm_source=newsletter&amp;utm_medium=email&amp;utm_campaign=nauka_rulit_chitayfestnauchpop&amp;utm_term=2020-12-08</a:t>
            </a:r>
            <a:endParaRPr lang="ru-RU" sz="2400" b="1" dirty="0">
              <a:solidFill>
                <a:schemeClr val="accent1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 </a:t>
            </a:r>
          </a:p>
          <a:p>
            <a:r>
              <a:rPr lang="ru-RU" sz="2400" b="1" u="sng" dirty="0">
                <a:solidFill>
                  <a:schemeClr val="accent1"/>
                </a:solidFill>
                <a:hlinkClick r:id="rId4"/>
              </a:rPr>
              <a:t>https://pr</a:t>
            </a:r>
            <a:r>
              <a:rPr lang="ru-RU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/>
              </a:rPr>
              <a:t>o</a:t>
            </a:r>
            <a:r>
              <a:rPr lang="ru-RU" sz="2400" b="1" u="sng" dirty="0">
                <a:solidFill>
                  <a:schemeClr val="accent1"/>
                </a:solidFill>
                <a:hlinkClick r:id="rId4"/>
              </a:rPr>
              <a:t>detlit.ru/index.php/Добро_пожаловать_на_ПроДетЛит</a:t>
            </a:r>
            <a:endParaRPr lang="ru-RU" sz="2400" b="1" dirty="0">
              <a:solidFill>
                <a:schemeClr val="accent1"/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</a:p>
          <a:p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https://letopis-muzhestva.rgdb.ru/</a:t>
            </a:r>
          </a:p>
        </p:txBody>
      </p:sp>
    </p:spTree>
    <p:extLst>
      <p:ext uri="{BB962C8B-B14F-4D97-AF65-F5344CB8AC3E}">
        <p14:creationId xmlns:p14="http://schemas.microsoft.com/office/powerpoint/2010/main" val="292647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3717032"/>
            <a:ext cx="6781800" cy="223914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+mn-lt"/>
              </a:rPr>
              <a:t>Читайте в </a:t>
            </a:r>
            <a:r>
              <a:rPr lang="ru-RU" sz="1800" b="1" dirty="0" smtClean="0">
                <a:latin typeface="+mn-lt"/>
              </a:rPr>
              <a:t>приложении </a:t>
            </a:r>
            <a:r>
              <a:rPr lang="ru-RU" sz="1800" b="1" dirty="0">
                <a:latin typeface="+mn-lt"/>
              </a:rPr>
              <a:t>на смартфоне или планшете</a:t>
            </a:r>
            <a:endParaRPr lang="ru-RU" sz="1800" dirty="0"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2459359"/>
          </a:xfrm>
        </p:spPr>
        <p:txBody>
          <a:bodyPr>
            <a:normAutofit lnSpcReduction="10000"/>
          </a:bodyPr>
          <a:lstStyle/>
          <a:p>
            <a:pPr fontAlgn="base"/>
            <a:endParaRPr lang="ru-RU" sz="2000" b="1" dirty="0" smtClean="0"/>
          </a:p>
          <a:p>
            <a:pPr fontAlgn="base"/>
            <a:r>
              <a:rPr lang="ru-RU" sz="2000" b="1" dirty="0" err="1" smtClean="0"/>
              <a:t>ЛитРес</a:t>
            </a:r>
            <a:r>
              <a:rPr lang="ru-RU" sz="2000" b="1" dirty="0"/>
              <a:t>: Школа</a:t>
            </a:r>
          </a:p>
          <a:p>
            <a:pPr fontAlgn="base"/>
            <a:r>
              <a:rPr lang="ru-RU" sz="2000" b="1" dirty="0"/>
              <a:t>Учащиеся получают бесплатный доступ к электронным книгам школьной программы и современной литературы разных жанров.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620688"/>
            <a:ext cx="364442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a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09" y="3645024"/>
            <a:ext cx="3013975" cy="1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resize.yandex.net/mailservice?url=https%3A%2F%2Fwww.litres.ru%2Fstatic%2Fnewsletter%2Fimg%2Fadaptive%2Fbtn_ios.png&amp;proxy=yes&amp;key=ba8447b3dcac4758d9bb43b8383388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7145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resize.yandex.net/mailservice?url=https%3A%2F%2Fwww.litres.ru%2Fstatic%2Fnewsletter%2Fimg%2Fadaptive%2Fbtn_android.png&amp;proxy=yes&amp;key=bda0fbbb303e65a79fa3728fa52cb98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922" y="5157192"/>
            <a:ext cx="17145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resize.yandex.net/mailservice?url=https%3A%2F%2Fwww.litres.ru%2Fstatic%2Fnewsletter%2Fimg%2Fadaptive%2Fbtn_win.png&amp;proxy=yes&amp;key=ef2b22aaed74b3ae3416637763c64fb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09" y="5157192"/>
            <a:ext cx="17145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resize.yandex.net/mailservice?url=https%3A%2F%2Fwww.litres.ru%2Fstatic%2Fnewsletter%2Fimg%2Fsp.gif&amp;proxy=yes&amp;key=06a50d810aa17c9e543166eb8e3d9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85813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2747391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6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4572000"/>
            <a:ext cx="7416824" cy="8012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https://prodetlit.ru/index.php</a:t>
            </a:r>
            <a:r>
              <a:rPr lang="en-US" sz="2800" dirty="0" smtClean="0"/>
              <a:t>/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/>
              <a:t>Добро_пожаловать_на_ПроДетЛит</a:t>
            </a:r>
            <a:endParaRPr lang="ru-RU" sz="2800" dirty="0"/>
          </a:p>
        </p:txBody>
      </p:sp>
      <p:pic>
        <p:nvPicPr>
          <p:cNvPr id="2050" name="Picture 2" descr="ПроДетЛи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1" r="7616"/>
          <a:stretch/>
        </p:blipFill>
        <p:spPr bwMode="auto">
          <a:xfrm>
            <a:off x="1043608" y="902503"/>
            <a:ext cx="6747939" cy="29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69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1" descr="Описание: C:\Users\1\Desktop\LOGO_W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38" y="1135604"/>
            <a:ext cx="7128523" cy="358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013176"/>
            <a:ext cx="7626424" cy="79208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https://web-landia.ru/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5793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08924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https://arch.rgdb.ru/xmlui/</a:t>
            </a:r>
            <a:endParaRPr lang="ru-RU" sz="2800" dirty="0"/>
          </a:p>
        </p:txBody>
      </p:sp>
      <p:pic>
        <p:nvPicPr>
          <p:cNvPr id="4100" name="Picture 4" descr="https://dshi-voskresenie.vgr.muzkult.ru/media/2018/08/01/1224744850/image_image_20913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5"/>
          <a:stretch/>
        </p:blipFill>
        <p:spPr bwMode="auto">
          <a:xfrm>
            <a:off x="780149" y="1340768"/>
            <a:ext cx="747709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5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82408" cy="108924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https://letopis-muzhestva.rgdb.ru/</a:t>
            </a:r>
            <a:endParaRPr lang="ru-RU" sz="2800" dirty="0"/>
          </a:p>
        </p:txBody>
      </p:sp>
      <p:pic>
        <p:nvPicPr>
          <p:cNvPr id="3074" name="Picture 2" descr="https://static.tildacdn.com/tild6632-6133-4635-b561-646237343930/banner_320x120_whi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r="3025"/>
          <a:stretch/>
        </p:blipFill>
        <p:spPr bwMode="auto">
          <a:xfrm>
            <a:off x="827584" y="908720"/>
            <a:ext cx="7536873" cy="3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8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1916832"/>
            <a:ext cx="7554416" cy="17281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Спасибо   за   внимание 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68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title"/>
          </p:nvPr>
        </p:nvSpPr>
        <p:spPr>
          <a:xfrm>
            <a:off x="539552" y="4428999"/>
            <a:ext cx="7920880" cy="152028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В ИБЦ имеются 12 ноутбуков с доступом к сети </a:t>
            </a:r>
            <a:r>
              <a:rPr lang="en-US" sz="2000" dirty="0" smtClean="0"/>
              <a:t>Wi – Fi</a:t>
            </a:r>
            <a:r>
              <a:rPr lang="ru-RU" sz="2000" dirty="0" smtClean="0"/>
              <a:t>,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с помощью которых </a:t>
            </a:r>
            <a:r>
              <a:rPr lang="ru-RU" sz="2000" dirty="0" smtClean="0"/>
              <a:t>обучающиеся создают </a:t>
            </a:r>
            <a:r>
              <a:rPr lang="ru-RU" sz="2000" dirty="0"/>
              <a:t>презентации к урокам, проекты, доклады.</a:t>
            </a:r>
            <a:endParaRPr lang="ru-RU" sz="2000" dirty="0">
              <a:latin typeface="+mn-lt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5976664" cy="387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3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b="1" dirty="0">
                <a:latin typeface="+mn-lt"/>
              </a:rPr>
              <a:t>Многофункциональное устройство (МФУ)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:\Users\1\AppData\Local\Microsoft\Windows\INetCache\IE\3936PBZE\Samsung_Xpress_M2070FW_Driver_Download[1]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916832"/>
            <a:ext cx="366202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000" b="1" dirty="0">
                <a:latin typeface="+mn-lt"/>
              </a:rPr>
              <a:t>В</a:t>
            </a:r>
            <a:r>
              <a:rPr lang="ru-RU" sz="2000" b="1" dirty="0" smtClean="0">
                <a:latin typeface="+mn-lt"/>
              </a:rPr>
              <a:t>идеопроектор</a:t>
            </a:r>
            <a:endParaRPr lang="ru-RU" sz="2000" dirty="0">
              <a:latin typeface="+mn-lt"/>
            </a:endParaRPr>
          </a:p>
        </p:txBody>
      </p:sp>
      <p:pic>
        <p:nvPicPr>
          <p:cNvPr id="1028" name="Picture 4" descr="C:\Users\1\AppData\Local\Microsoft\Windows\INetCache\IE\3936PBZE\epson-projector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15736"/>
            <a:ext cx="3847627" cy="23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85184"/>
            <a:ext cx="7698432" cy="108701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</a:t>
            </a:r>
            <a:r>
              <a:rPr lang="ru-RU" sz="2400" dirty="0" smtClean="0"/>
              <a:t>ереносной экран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836712"/>
            <a:ext cx="614468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29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62000" y="3645024"/>
            <a:ext cx="75438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Зонирование   пространства</a:t>
            </a:r>
            <a:br>
              <a:rPr lang="ru-RU" sz="3200" dirty="0" smtClean="0"/>
            </a:br>
            <a:r>
              <a:rPr lang="ru-RU" sz="3200" dirty="0" smtClean="0"/>
              <a:t> для   осуществления   деятельности Информационно-Библиотечного   Центра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1986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85184"/>
            <a:ext cx="7698432" cy="7200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Общая площадь – 82 кв. м.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96752"/>
            <a:ext cx="7543800" cy="3672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/>
              <a:t>Читальный зал – 55 кв. м,</a:t>
            </a:r>
          </a:p>
          <a:p>
            <a:pPr marL="0" indent="0" algn="ctr">
              <a:buNone/>
            </a:pPr>
            <a:r>
              <a:rPr lang="ru-RU" sz="3200" b="1" dirty="0" smtClean="0"/>
              <a:t>книгохранилище:</a:t>
            </a:r>
          </a:p>
          <a:p>
            <a:pPr marL="0" indent="0" algn="ctr">
              <a:buNone/>
            </a:pPr>
            <a:r>
              <a:rPr lang="ru-RU" sz="3200" b="1" dirty="0" smtClean="0"/>
              <a:t>учебники – 18 кв. м,</a:t>
            </a:r>
          </a:p>
          <a:p>
            <a:pPr marL="0" indent="0" algn="ctr">
              <a:buNone/>
            </a:pPr>
            <a:r>
              <a:rPr lang="ru-RU" sz="3200" b="1" dirty="0"/>
              <a:t>о</a:t>
            </a:r>
            <a:r>
              <a:rPr lang="ru-RU" sz="3200" b="1" dirty="0" smtClean="0"/>
              <a:t>тдел старинных книг – 9 кв. м. </a:t>
            </a:r>
          </a:p>
          <a:p>
            <a:pPr marL="0" indent="0" algn="ctr">
              <a:buNone/>
            </a:pP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317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517232"/>
            <a:ext cx="6781800" cy="36004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Читальный зал</a:t>
            </a:r>
            <a:endParaRPr lang="ru-RU" sz="2800" dirty="0"/>
          </a:p>
        </p:txBody>
      </p:sp>
      <p:pic>
        <p:nvPicPr>
          <p:cNvPr id="2051" name="Picture 3" descr="C:\Users\1\Desktop\20201210_121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620688"/>
            <a:ext cx="5976665" cy="44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445224"/>
            <a:ext cx="7698432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Рабочее место библиотекаря</a:t>
            </a:r>
            <a:endParaRPr lang="ru-RU" sz="28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57292" cy="461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5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Информационно-библиотечный центр школы создан 1 сентября 2018 года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7770440" cy="914400"/>
          </a:xfrm>
        </p:spPr>
        <p:txBody>
          <a:bodyPr>
            <a:normAutofit fontScale="92500" lnSpcReduction="10000"/>
          </a:bodyPr>
          <a:lstStyle/>
          <a:p>
            <a:pPr algn="r"/>
            <a:endParaRPr lang="ru-RU" dirty="0" smtClean="0"/>
          </a:p>
          <a:p>
            <a:pPr algn="r"/>
            <a:r>
              <a:rPr lang="ru-RU" b="1" dirty="0" smtClean="0"/>
              <a:t>Приказ № 351-од от 9.07.2018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289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229200"/>
            <a:ext cx="67818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Зона получения информационных ресурсов во временное пользование (абонемент)</a:t>
            </a:r>
            <a:endParaRPr lang="ru-RU" sz="2000" dirty="0"/>
          </a:p>
        </p:txBody>
      </p:sp>
      <p:pic>
        <p:nvPicPr>
          <p:cNvPr id="1026" name="Picture 2" descr="C:\Users\1\Desktop\К презент ИБЦ\20201203_144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6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013176"/>
            <a:ext cx="7770440" cy="79208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Отдел  хранения учебников, пособий, методической литературы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8936" y="1437928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84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293096"/>
            <a:ext cx="6716216" cy="165618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Отдел старинной литературы</a:t>
            </a:r>
            <a:br>
              <a:rPr lang="ru-RU" sz="2800" dirty="0" smtClean="0"/>
            </a:br>
            <a:r>
              <a:rPr lang="ru-RU" sz="2400" b="1" dirty="0" smtClean="0">
                <a:latin typeface="+mn-lt"/>
              </a:rPr>
              <a:t>(самые уникальные из книг отдела</a:t>
            </a:r>
            <a:br>
              <a:rPr lang="ru-RU" sz="2400" b="1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> выпущены в начале ХХ века)</a:t>
            </a:r>
            <a:endParaRPr lang="ru-RU" sz="3600" dirty="0"/>
          </a:p>
        </p:txBody>
      </p:sp>
      <p:pic>
        <p:nvPicPr>
          <p:cNvPr id="8" name="Picture 4" descr="C:\Users\1\Desktop\20160516_1327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340768"/>
            <a:ext cx="3960440" cy="259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340768"/>
            <a:ext cx="34570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660000"/>
                </a:solidFill>
                <a:effectLst/>
                <a:latin typeface="Arial" pitchFamily="34" charset="0"/>
                <a:cs typeface="Arial" pitchFamily="34" charset="0"/>
              </a:rPr>
              <a:t>Сегодня для привлечения внимания к книге уже недостаточно просто поставить её на выставочную полку. Пользователи все чаще идут в Интернет за необходимой информацией и нужными книгами. Поэтому библиотекарям необходимо искать новые формы доведения информации до своих пользователей.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660000"/>
                </a:solidFill>
                <a:effectLst/>
                <a:latin typeface="Arial" pitchFamily="34" charset="0"/>
                <a:cs typeface="Arial" pitchFamily="34" charset="0"/>
              </a:rPr>
              <a:t>Использование мультимедийных технологий позволяет внедрить инновации в традиционную деятельность библиотеки - выставочную.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088504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Медиатека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4509120"/>
            <a:ext cx="7554416" cy="1430288"/>
          </a:xfrm>
        </p:spPr>
        <p:txBody>
          <a:bodyPr>
            <a:normAutofit fontScale="32500" lnSpcReduction="20000"/>
          </a:bodyPr>
          <a:lstStyle/>
          <a:p>
            <a:r>
              <a:rPr lang="ru-RU" sz="6200" b="1" dirty="0" err="1"/>
              <a:t>Медиате́ка</a:t>
            </a:r>
            <a:r>
              <a:rPr lang="ru-RU" sz="6200" b="1" dirty="0"/>
              <a:t> — фонд </a:t>
            </a:r>
            <a:r>
              <a:rPr lang="ru-RU" sz="6200" b="1" dirty="0" smtClean="0"/>
              <a:t>электронных книг</a:t>
            </a:r>
            <a:r>
              <a:rPr lang="ru-RU" sz="6200" b="1" dirty="0"/>
              <a:t>, учебных и методических пособий, </a:t>
            </a:r>
            <a:r>
              <a:rPr lang="ru-RU" sz="6200" b="1" dirty="0" smtClean="0"/>
              <a:t>дисков к учебникам, видеофильмов</a:t>
            </a:r>
            <a:r>
              <a:rPr lang="ru-RU" sz="6200" b="1" dirty="0"/>
              <a:t>, звукозаписей, компьютерных презентаций, а также техническое обеспечение для создания и просмотра фонда: компьютер, видеокамера, магнитофон, видеомагнитофон, проекторы.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02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r="20733"/>
          <a:stretch/>
        </p:blipFill>
        <p:spPr bwMode="auto">
          <a:xfrm>
            <a:off x="1948200" y="620688"/>
            <a:ext cx="4876800" cy="527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3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Электронные ресурсы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961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764704"/>
            <a:ext cx="7698432" cy="4968552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ИБЦ подключен к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       электронным библиотекам 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НЭБ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Национальной электронной     библиотеке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ЛитРес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(литературный ресурс),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ЛитРес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Новокуйбышевского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ресурсного центра»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(можно подключиться самостоятельно: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Логин – 287031790   Пароль – 567:700)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897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3284984"/>
            <a:ext cx="7543800" cy="2160240"/>
          </a:xfrm>
        </p:spPr>
        <p:txBody>
          <a:bodyPr/>
          <a:lstStyle/>
          <a:p>
            <a:pPr algn="ctr"/>
            <a:r>
              <a:rPr lang="ru-RU" sz="3600" dirty="0" smtClean="0"/>
              <a:t>Мобильная   библиотека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995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488832" cy="4968552"/>
          </a:xfrm>
        </p:spPr>
        <p:txBody>
          <a:bodyPr>
            <a:noAutofit/>
          </a:bodyPr>
          <a:lstStyle/>
          <a:p>
            <a:r>
              <a:rPr lang="ru-RU" sz="2200" b="1" i="1" dirty="0">
                <a:latin typeface="+mn-lt"/>
              </a:rPr>
              <a:t>Ведущий телекоммуникационный оператор в России и странах СНГ, при поддержке Министерства образования Самарской </a:t>
            </a:r>
            <a:r>
              <a:rPr lang="ru-RU" sz="2200" b="1" i="1" dirty="0" smtClean="0">
                <a:latin typeface="+mn-lt"/>
              </a:rPr>
              <a:t>области</a:t>
            </a:r>
            <a:r>
              <a:rPr lang="ru-RU" sz="2200" b="1" i="1" dirty="0">
                <a:latin typeface="+mn-lt"/>
              </a:rPr>
              <a:t> </a:t>
            </a:r>
            <a:r>
              <a:rPr lang="ru-RU" sz="2200" b="1" i="1" dirty="0" smtClean="0">
                <a:latin typeface="+mn-lt"/>
              </a:rPr>
              <a:t>внедряет </a:t>
            </a:r>
            <a:r>
              <a:rPr lang="ru-RU" sz="2200" b="1" i="1" dirty="0">
                <a:latin typeface="+mn-lt"/>
              </a:rPr>
              <a:t>в жизнь социально-образовательный проект «Мобильная библиотека». </a:t>
            </a:r>
            <a:r>
              <a:rPr lang="ru-RU" sz="2200" b="1" i="1" dirty="0" smtClean="0">
                <a:latin typeface="+mn-lt"/>
              </a:rPr>
              <a:t>На </a:t>
            </a:r>
            <a:r>
              <a:rPr lang="ru-RU" sz="2200" b="1" i="1" dirty="0">
                <a:latin typeface="+mn-lt"/>
              </a:rPr>
              <a:t>полках «Мобильной библиотеки» представлены произведения из школьной программы по литературе на русском и английском языках, а также популярные книги для детей и юношества. Изображения книг на плакате снабжены QR-кодами, которые позволяют скачать в один клик понравившиеся произведения на мобильное устройство – телефон или планшет. Загрузить бесплатную электронную книгу из мобильной библиотеки может любой обладатель мобильного устройства с поддержкой 4G или </a:t>
            </a:r>
            <a:r>
              <a:rPr lang="ru-RU" sz="2200" b="1" i="1" dirty="0" err="1">
                <a:latin typeface="+mn-lt"/>
              </a:rPr>
              <a:t>Wi-Fi</a:t>
            </a:r>
            <a:r>
              <a:rPr lang="ru-RU" sz="2200" b="1" i="1" dirty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96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75" y="764704"/>
            <a:ext cx="5688632" cy="445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17232"/>
            <a:ext cx="7554416" cy="5040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Бесплатная мобильная библиотека 4</a:t>
            </a:r>
            <a:r>
              <a:rPr lang="en-US" sz="2400" dirty="0" smtClean="0"/>
              <a:t>G </a:t>
            </a:r>
            <a:r>
              <a:rPr lang="ru-RU" sz="2400" dirty="0" smtClean="0"/>
              <a:t>от МТС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2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«Библиотека должна быть не только хранилищем книг, но и реальным информационным, культурным и досуговым центром»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62000" y="5373216"/>
            <a:ext cx="7482408" cy="792088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В.В. Путин, Президент Российской Федерации</a:t>
            </a:r>
          </a:p>
          <a:p>
            <a:pPr algn="r"/>
            <a:r>
              <a:rPr lang="ru-RU" sz="2000" b="1" dirty="0" smtClean="0"/>
              <a:t>(из Послания Федеральному собранию РФ)</a:t>
            </a:r>
          </a:p>
          <a:p>
            <a:pPr algn="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8001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231264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Рекомендуем   читателям </a:t>
            </a:r>
            <a:br>
              <a:rPr lang="ru-RU" sz="2800" dirty="0" smtClean="0"/>
            </a:br>
            <a:r>
              <a:rPr lang="ru-RU" sz="2800" dirty="0" smtClean="0"/>
              <a:t>новое мобильное приложение</a:t>
            </a:r>
            <a:br>
              <a:rPr lang="ru-RU" sz="2800" dirty="0" smtClean="0"/>
            </a:br>
            <a:r>
              <a:rPr lang="ru-RU" sz="2800" dirty="0" smtClean="0"/>
              <a:t>«Свет»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771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5445224"/>
            <a:ext cx="678484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s</a:t>
            </a:r>
            <a:r>
              <a:rPr lang="en-US" sz="4400" dirty="0" smtClean="0"/>
              <a:t>vetapp.rusneb.ru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899592" y="3573016"/>
            <a:ext cx="7391400" cy="1368152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/>
              <a:t>К началу нового учебного года Национальная электронная библиотека при поддержке Министерства культуры РФ подготовила для учащихся дополнительную возможность легко и с удовольствием читать, выпустив новое мобильное приложение для чтения </a:t>
            </a:r>
            <a:r>
              <a:rPr lang="ru-RU" sz="2400" b="1" dirty="0">
                <a:hlinkClick r:id="rId2"/>
              </a:rPr>
              <a:t>«Свет»</a:t>
            </a:r>
            <a:r>
              <a:rPr lang="ru-RU" sz="2400" b="1" dirty="0"/>
              <a:t>.</a:t>
            </a:r>
            <a:endParaRPr lang="en-US" sz="2400" b="1" dirty="0" smtClean="0"/>
          </a:p>
          <a:p>
            <a:endParaRPr lang="ru-RU" sz="2400" b="1" i="1" dirty="0"/>
          </a:p>
          <a:p>
            <a:endParaRPr lang="ru-RU" sz="2400" dirty="0"/>
          </a:p>
        </p:txBody>
      </p:sp>
      <p:pic>
        <p:nvPicPr>
          <p:cNvPr id="1026" name="Picture 2" descr="https://www.rsl.ru/photo/!_ORS/6-NOVOSTI/2020/svetapp8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1" b="1588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7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4509120"/>
            <a:ext cx="8208912" cy="1296144"/>
          </a:xfrm>
        </p:spPr>
        <p:txBody>
          <a:bodyPr>
            <a:normAutofit/>
          </a:bodyPr>
          <a:lstStyle/>
          <a:p>
            <a:r>
              <a:rPr lang="ru-RU" sz="2000" dirty="0"/>
              <a:t>К каждому произведению добавлены интересные факты об авторе, его жизни и окружении. Они позволяют полнее узнать замысел, глубже погрузиться в исторический контекст и открыть для себя что-то новое.</a:t>
            </a:r>
            <a:endParaRPr lang="ru-RU" sz="2000" dirty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Прочитай!</a:t>
            </a:r>
            <a:endParaRPr lang="ru-RU" sz="24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58952" y="1556792"/>
            <a:ext cx="3657600" cy="3096344"/>
          </a:xfrm>
        </p:spPr>
        <p:txBody>
          <a:bodyPr>
            <a:noAutofit/>
          </a:bodyPr>
          <a:lstStyle/>
          <a:p>
            <a:r>
              <a:rPr lang="ru-RU" sz="2000" b="1" i="1" dirty="0"/>
              <a:t>«Свет» открывает доступ к более чем 1000 мировых и российских литературных произведений, сотням фильмов и спектаклей, и это бесплатно для всех граждан России. 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Посмотри!</a:t>
            </a:r>
            <a:endParaRPr lang="ru-RU" sz="24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716016" y="1556792"/>
            <a:ext cx="3585592" cy="2903984"/>
          </a:xfrm>
        </p:spPr>
        <p:txBody>
          <a:bodyPr>
            <a:normAutofit/>
          </a:bodyPr>
          <a:lstStyle/>
          <a:p>
            <a:r>
              <a:rPr lang="ru-RU" sz="2000" b="1" i="1" dirty="0"/>
              <a:t>Прочитав книгу, можно, не выходя из приложения, посмотреть её экранизацию или поставленный по этой </a:t>
            </a:r>
            <a:r>
              <a:rPr lang="ru-RU" sz="2000" b="1" i="1" dirty="0" smtClean="0"/>
              <a:t>книге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432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980728"/>
            <a:ext cx="7122368" cy="4248472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atin typeface="+mn-lt"/>
              </a:rPr>
              <a:t>Отличительной чертой приложения стала мотивационная программа, которая стимулирует пользователей читать, смотреть и узнавать больше каждый день. Из полезных функций: установка целей и отслеживание своих достижений. Приложение позаботится о том, чтобы пользователь достиг своих целей по чтению, и в игровой форме предложит проверить себя с помощью интерактивных тестов.</a:t>
            </a:r>
            <a:br>
              <a:rPr lang="ru-RU" sz="2400" b="1" i="1" dirty="0">
                <a:latin typeface="+mn-lt"/>
              </a:rPr>
            </a:br>
            <a:r>
              <a:rPr lang="ru-RU" sz="2400" b="1" i="1" dirty="0">
                <a:latin typeface="+mn-lt"/>
              </a:rPr>
              <a:t>Всё это поможет </a:t>
            </a:r>
            <a:r>
              <a:rPr lang="ru-RU" sz="2400" b="1" i="1" dirty="0" smtClean="0">
                <a:latin typeface="+mn-lt"/>
              </a:rPr>
              <a:t>пользователям </a:t>
            </a:r>
            <a:r>
              <a:rPr lang="ru-RU" sz="2400" b="1" i="1" dirty="0">
                <a:latin typeface="+mn-lt"/>
              </a:rPr>
              <a:t>лучше понять суть фильма, книги, а также уловить акценты, которые на первый взгляд не всегда заметны.</a:t>
            </a:r>
            <a:br>
              <a:rPr lang="ru-RU" sz="2400" b="1" i="1" dirty="0">
                <a:latin typeface="+mn-lt"/>
              </a:rPr>
            </a:br>
            <a:endParaRPr lang="ru-RU" sz="24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15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Зонирование   пространства   ИБЦ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70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202460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Зоны для коллективной работы</a:t>
            </a:r>
            <a:br>
              <a:rPr lang="ru-RU" sz="3200" dirty="0" smtClean="0"/>
            </a:br>
            <a:r>
              <a:rPr lang="ru-RU" sz="3200" dirty="0" smtClean="0"/>
              <a:t>с гибкой организацией пространства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2421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26358"/>
            <a:ext cx="7632848" cy="5040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Читальный   зал</a:t>
            </a:r>
            <a:endParaRPr lang="ru-RU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12687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7444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6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62000" y="5297986"/>
            <a:ext cx="7770440" cy="65129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Коворкинг</a:t>
            </a:r>
            <a:r>
              <a:rPr lang="ru-RU" sz="2800" dirty="0" smtClean="0"/>
              <a:t>-центр</a:t>
            </a:r>
            <a:endParaRPr lang="ru-RU" sz="2800" dirty="0"/>
          </a:p>
        </p:txBody>
      </p:sp>
      <p:pic>
        <p:nvPicPr>
          <p:cNvPr id="10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630048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зона   свободного   доступа  книг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947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229200"/>
            <a:ext cx="7698432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Полки свободного доступа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1-й этаж (книги  для учащихся среднего, старшего звена и родителей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2-й этаж (книги для учащихся начальной школы)</a:t>
            </a:r>
            <a:endParaRPr lang="ru-RU" sz="1600" dirty="0"/>
          </a:p>
        </p:txBody>
      </p:sp>
      <p:pic>
        <p:nvPicPr>
          <p:cNvPr id="8" name="Picture 7" descr="C:\Users\1\Desktop\20191022_141112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2964999" cy="382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5596" y="2024844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3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2852936"/>
            <a:ext cx="7543800" cy="9361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 информационно-библиотечного центра: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5576" y="3789040"/>
            <a:ext cx="6864424" cy="2232248"/>
          </a:xfrm>
        </p:spPr>
        <p:txBody>
          <a:bodyPr>
            <a:noAutofit/>
          </a:bodyPr>
          <a:lstStyle/>
          <a:p>
            <a:r>
              <a:rPr lang="ru-RU" sz="2000" b="1" dirty="0"/>
              <a:t>обеспечение выполнения требований Федерального образовательного государственного стандарта (ФГОС) по формированию информационных компетенций </a:t>
            </a:r>
            <a:r>
              <a:rPr lang="ru-RU" sz="2000" b="1" dirty="0" smtClean="0"/>
              <a:t>школьников и создание </a:t>
            </a:r>
            <a:r>
              <a:rPr lang="ru-RU" sz="2000" b="1" dirty="0"/>
              <a:t>благоприятных условий для самообразования и развития информационной культуры личности всех участников образовательной </a:t>
            </a:r>
            <a:r>
              <a:rPr lang="ru-RU" sz="2000" b="1" dirty="0" smtClean="0"/>
              <a:t>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35355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62000" y="5157192"/>
            <a:ext cx="7626424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Полки свободного доступа в учительской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6" t="12781" b="2248"/>
          <a:stretch/>
        </p:blipFill>
        <p:spPr bwMode="auto">
          <a:xfrm rot="5400000">
            <a:off x="1149271" y="729945"/>
            <a:ext cx="2952329" cy="28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2"/>
          <a:stretch/>
        </p:blipFill>
        <p:spPr bwMode="auto">
          <a:xfrm rot="5400000">
            <a:off x="3984928" y="3079968"/>
            <a:ext cx="1444174" cy="32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5" t="16456" b="5754"/>
          <a:stretch/>
        </p:blipFill>
        <p:spPr bwMode="auto">
          <a:xfrm rot="5400000">
            <a:off x="5105499" y="802296"/>
            <a:ext cx="3029307" cy="280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1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Выставочные   зоны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750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03" y="1340768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229200"/>
            <a:ext cx="7717904" cy="72697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Выставка книг   в читальном зале ИБЦ</a:t>
            </a:r>
            <a:endParaRPr lang="ru-RU" sz="2400" dirty="0"/>
          </a:p>
        </p:txBody>
      </p:sp>
      <p:pic>
        <p:nvPicPr>
          <p:cNvPr id="4" name="Picture 2" descr="C:\Users\1\Desktop\Каникулы\выставки книг\20200204_13343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0634" y="1299686"/>
            <a:ext cx="337422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62000" y="5661248"/>
            <a:ext cx="7626424" cy="36004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Выставка книг в рекреации 3-его этажа</a:t>
            </a:r>
            <a:endParaRPr lang="ru-RU" sz="2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8"/>
          <a:stretch/>
        </p:blipFill>
        <p:spPr bwMode="auto">
          <a:xfrm rot="5400000">
            <a:off x="2499176" y="1109336"/>
            <a:ext cx="4575464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56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62000" y="5229200"/>
            <a:ext cx="7626424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Выставка-передвижка   в   рекреациях   школы</a:t>
            </a:r>
            <a:endParaRPr lang="ru-RU" sz="2400" dirty="0"/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052736"/>
            <a:ext cx="4396169" cy="3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3920" y="1289043"/>
            <a:ext cx="414528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0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1" y="1700808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01724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Выставки книг к проводимым мероприятиям</a:t>
            </a:r>
            <a:endParaRPr lang="ru-RU" sz="2400" dirty="0"/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704203" y="620688"/>
            <a:ext cx="3657600" cy="639762"/>
          </a:xfrm>
        </p:spPr>
        <p:txBody>
          <a:bodyPr/>
          <a:lstStyle/>
          <a:p>
            <a:pPr algn="ctr"/>
            <a:r>
              <a:rPr lang="ru-RU" sz="2000" dirty="0" smtClean="0"/>
              <a:t>Актовый зале школы</a:t>
            </a:r>
            <a:endParaRPr lang="ru-RU" sz="2000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680026"/>
            <a:ext cx="3732836" cy="280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Учебные кабинеты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2062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45224"/>
            <a:ext cx="7698432" cy="5040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Виртуальные выставки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836712"/>
            <a:ext cx="2880320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Сегодня для привлечения внимания к книге уже недостаточно просто поставить её на выставочную полку. </a:t>
            </a:r>
            <a:r>
              <a:rPr lang="ru-RU" sz="1600" b="1" dirty="0" smtClean="0"/>
              <a:t>Использование </a:t>
            </a:r>
            <a:r>
              <a:rPr lang="ru-RU" sz="1600" b="1" dirty="0"/>
              <a:t>мультимедийных технологий позволяет внедрить инновации в традиционную деятельность библиотеки </a:t>
            </a:r>
            <a:r>
              <a:rPr lang="ru-RU" sz="1600" b="1" dirty="0" smtClean="0"/>
              <a:t>– возможность создать виртуальную выставку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96752"/>
            <a:ext cx="5273293" cy="3960440"/>
          </a:xfrm>
        </p:spPr>
      </p:pic>
    </p:spTree>
    <p:extLst>
      <p:ext uri="{BB962C8B-B14F-4D97-AF65-F5344CB8AC3E}">
        <p14:creationId xmlns:p14="http://schemas.microsoft.com/office/powerpoint/2010/main" val="17853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209661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Зоны для проведения </a:t>
            </a:r>
            <a:br>
              <a:rPr lang="ru-RU" sz="3200" dirty="0" smtClean="0"/>
            </a:br>
            <a:r>
              <a:rPr lang="ru-RU" sz="3200" dirty="0" smtClean="0"/>
              <a:t>культурно- массовых мероприятий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30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5301208"/>
            <a:ext cx="7632848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Акция   «Подари   книгу   школе»   в   актовом   зале</a:t>
            </a:r>
            <a:endParaRPr lang="ru-RU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616624" cy="42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9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62000" y="5373216"/>
            <a:ext cx="7554416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 smtClean="0"/>
              <a:t>Коворкинг</a:t>
            </a:r>
            <a:r>
              <a:rPr lang="ru-RU" sz="2400" dirty="0" smtClean="0"/>
              <a:t> – центр </a:t>
            </a:r>
            <a:br>
              <a:rPr lang="ru-RU" sz="2400" dirty="0" smtClean="0"/>
            </a:br>
            <a:r>
              <a:rPr lang="ru-RU" sz="2000" b="1" i="1" dirty="0" smtClean="0">
                <a:latin typeface="+mn-lt"/>
              </a:rPr>
              <a:t>(библиотечный урок «Книга – твой друг! Береги её!)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66087"/>
            <a:ext cx="5849774" cy="438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0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3429000"/>
            <a:ext cx="7543800" cy="151216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Задачи   Информационно-библиотечного центра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490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762000" y="5589240"/>
            <a:ext cx="67818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Читальный зал библиотеки</a:t>
            </a:r>
            <a:endParaRPr lang="ru-RU" sz="24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Конкурс чтецов</a:t>
            </a:r>
            <a:endParaRPr lang="ru-RU" sz="2000" dirty="0"/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485637"/>
            <a:ext cx="2808312" cy="374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Презентация книг</a:t>
            </a: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12122" r="5719" b="3463"/>
          <a:stretch/>
        </p:blipFill>
        <p:spPr bwMode="auto">
          <a:xfrm>
            <a:off x="5148064" y="1524000"/>
            <a:ext cx="2880320" cy="370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65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94030"/>
            <a:ext cx="4169411" cy="312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94030"/>
            <a:ext cx="4169409" cy="312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9" y="4572000"/>
            <a:ext cx="8489888" cy="94523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Библиотечные уроки в учебных кабинетах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784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5972432" cy="447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5301208"/>
            <a:ext cx="777044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Презентация книг в рекреации   2-го этажа   школы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380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062" y="5589240"/>
            <a:ext cx="7936402" cy="43204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«Чеховский марафон» в рекреациях   3-его этажа   школы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620687"/>
            <a:ext cx="3015062" cy="226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5812" y="620688"/>
            <a:ext cx="3030564" cy="22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2943054" cy="22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4" b="15222"/>
          <a:stretch/>
        </p:blipFill>
        <p:spPr bwMode="auto">
          <a:xfrm>
            <a:off x="4896121" y="3195951"/>
            <a:ext cx="3097952" cy="222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26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Сотрудничество с Областной детской библиотекой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33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52" y="620688"/>
            <a:ext cx="583264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797152"/>
            <a:ext cx="6781800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Выставка книг областной детской библиотеки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 smtClean="0"/>
              <a:t>рекреации начальной школы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596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5209624"/>
            <a:ext cx="7554416" cy="7396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Библиотечный   день</a:t>
            </a:r>
            <a:endParaRPr lang="ru-RU" sz="2400" dirty="0"/>
          </a:p>
        </p:txBody>
      </p:sp>
      <p:pic>
        <p:nvPicPr>
          <p:cNvPr id="4098" name="Picture 2" descr="G:\Фото мероприятий ИБЦ\Неболейка\20180405_1439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13245" r="6571" b="-597"/>
          <a:stretch/>
        </p:blipFill>
        <p:spPr bwMode="auto">
          <a:xfrm>
            <a:off x="4779265" y="692696"/>
            <a:ext cx="2837446" cy="202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" r="12481"/>
          <a:stretch/>
        </p:blipFill>
        <p:spPr bwMode="auto">
          <a:xfrm>
            <a:off x="1259631" y="2996952"/>
            <a:ext cx="2841313" cy="221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49679"/>
            <a:ext cx="2886466" cy="216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5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373216"/>
            <a:ext cx="7626424" cy="5760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Знакомство с новинками детской литературы</a:t>
            </a:r>
            <a:endParaRPr lang="ru-RU" sz="2800" dirty="0"/>
          </a:p>
        </p:txBody>
      </p:sp>
      <p:pic>
        <p:nvPicPr>
          <p:cNvPr id="3074" name="Picture 2" descr="G:\Фото мероприятий ИБЦ\В стрне грамотеев\20180315_1504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24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Экскурсии в детские библиотеки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687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620688"/>
            <a:ext cx="326710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61" y="881585"/>
            <a:ext cx="355994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4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92696"/>
            <a:ext cx="77768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/>
              <a:t>реализация </a:t>
            </a:r>
            <a:r>
              <a:rPr lang="ru-RU" sz="2400" dirty="0"/>
              <a:t>информационного обеспечения образовательного процесса в школе в условиях внедрения ФГОС, содействие самообразованию участников образовательных отношений; 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 </a:t>
            </a:r>
            <a:r>
              <a:rPr lang="ru-RU" sz="2400" dirty="0"/>
              <a:t>содействие развитию творческих способностей школьников, формированию духовно богатой, нравственно здоровой </a:t>
            </a:r>
            <a:r>
              <a:rPr lang="ru-RU" sz="2400" dirty="0" smtClean="0"/>
              <a:t>личности;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организация </a:t>
            </a:r>
            <a:r>
              <a:rPr lang="ru-RU" sz="2400" dirty="0"/>
              <a:t>библиотечного обслуживания всех членов школьного сообщества; 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обеспечение </a:t>
            </a:r>
            <a:r>
              <a:rPr lang="ru-RU" sz="2400" dirty="0"/>
              <a:t>организации доступа к местным, региональным, национальным и глобальным информационным ресурсам; </a:t>
            </a:r>
            <a:endParaRPr lang="ru-RU" sz="2400" dirty="0" smtClean="0"/>
          </a:p>
          <a:p>
            <a:pPr marL="285750" indent="-285750">
              <a:buFontTx/>
              <a:buChar char="-"/>
            </a:pPr>
            <a:r>
              <a:rPr lang="ru-RU" sz="2400" dirty="0" smtClean="0"/>
              <a:t>формирование </a:t>
            </a:r>
            <a:r>
              <a:rPr lang="ru-RU" sz="2400" dirty="0"/>
              <a:t>информационной культуры учащихся;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5571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4941168"/>
            <a:ext cx="7613576" cy="93610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  Театрализованное представление по сказкам  О. </a:t>
            </a:r>
            <a:r>
              <a:rPr lang="ru-RU" sz="1600" dirty="0" err="1" smtClean="0"/>
              <a:t>Пройслера</a:t>
            </a:r>
            <a:r>
              <a:rPr lang="ru-RU" sz="1600" dirty="0" smtClean="0"/>
              <a:t> для посетителей Областной детской библиотеки, подготовленное учащимися нашей школы   </a:t>
            </a:r>
            <a:br>
              <a:rPr lang="ru-RU" sz="1600" dirty="0" smtClean="0"/>
            </a:br>
            <a:r>
              <a:rPr lang="ru-RU" sz="1600" dirty="0" smtClean="0"/>
              <a:t>под </a:t>
            </a:r>
            <a:r>
              <a:rPr lang="ru-RU" sz="1600" dirty="0"/>
              <a:t>руководством учителя немецкого языка </a:t>
            </a:r>
            <a:r>
              <a:rPr lang="ru-RU" sz="1600" dirty="0" smtClean="0"/>
              <a:t> Сапожникова М.Н. </a:t>
            </a:r>
            <a:endParaRPr lang="ru-RU" sz="1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692696"/>
            <a:ext cx="518722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6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13176"/>
            <a:ext cx="7842448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Сотрудничество с   детским   садом   № 394</a:t>
            </a:r>
            <a:endParaRPr lang="ru-RU" sz="24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3486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08720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07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Традиции   ИБЦ</a:t>
            </a:r>
            <a:endParaRPr lang="ru-RU" sz="4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3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698432" cy="16764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Благотворительная </a:t>
            </a:r>
            <a:r>
              <a:rPr lang="ru-RU" sz="3200" dirty="0" smtClean="0"/>
              <a:t>  деятельность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1150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4293096"/>
            <a:ext cx="7698432" cy="13681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Сбор и упаковка книг и журналов в подарок крымским школьникам.</a:t>
            </a:r>
            <a:br>
              <a:rPr lang="ru-RU" sz="2400" dirty="0" smtClean="0"/>
            </a:br>
            <a:r>
              <a:rPr lang="ru-RU" sz="2400" dirty="0" smtClean="0"/>
              <a:t>Подарено около 800 книг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876872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3647078" cy="273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5085184"/>
            <a:ext cx="7200800" cy="8640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Сбор   </a:t>
            </a:r>
            <a:r>
              <a:rPr lang="ru-RU" sz="2000" dirty="0" smtClean="0"/>
              <a:t>подарка  для  детей   из  реабилитационного центра</a:t>
            </a:r>
            <a:endParaRPr lang="ru-RU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93" y="836712"/>
            <a:ext cx="5544616" cy="415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47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7584" y="5445224"/>
            <a:ext cx="7626424" cy="57606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Реабилитационный   центр.   Акция дарения книг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29763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95421"/>
            <a:ext cx="297633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29763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b="9660"/>
          <a:stretch/>
        </p:blipFill>
        <p:spPr bwMode="auto">
          <a:xfrm>
            <a:off x="4788024" y="3006466"/>
            <a:ext cx="3052737" cy="221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00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62000" y="5085184"/>
            <a:ext cx="769843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Знакомство   с   библиотекой   малышей   из   детского   сада.</a:t>
            </a:r>
            <a:br>
              <a:rPr lang="ru-RU" sz="2400" dirty="0" smtClean="0"/>
            </a:br>
            <a:r>
              <a:rPr lang="ru-RU" sz="2400" dirty="0" smtClean="0"/>
              <a:t>Подарки   на   память</a:t>
            </a:r>
            <a:endParaRPr lang="ru-RU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858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6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Акция   «Кораблик доброты»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941168"/>
            <a:ext cx="7776864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Акция   дарения   тактильных книг</a:t>
            </a:r>
            <a:r>
              <a:rPr lang="en-US" sz="2000" dirty="0" smtClean="0"/>
              <a:t> </a:t>
            </a:r>
            <a:r>
              <a:rPr lang="ru-RU" sz="2000" dirty="0" smtClean="0"/>
              <a:t>,   изготовленных   учащимися начальной   школы   под   руководством   </a:t>
            </a:r>
            <a:r>
              <a:rPr lang="ru-RU" sz="2000" dirty="0" err="1" smtClean="0"/>
              <a:t>Витевской</a:t>
            </a:r>
            <a:r>
              <a:rPr lang="ru-RU" sz="2000" dirty="0" smtClean="0"/>
              <a:t>   Л.В.,   </a:t>
            </a:r>
            <a:br>
              <a:rPr lang="ru-RU" sz="2000" dirty="0" smtClean="0"/>
            </a:br>
            <a:r>
              <a:rPr lang="ru-RU" sz="2000" dirty="0" smtClean="0"/>
              <a:t>учащимся   школы - интерната  №   17</a:t>
            </a:r>
            <a:endParaRPr lang="ru-RU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858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5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80728"/>
            <a:ext cx="75608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/>
              <a:t>интеграция усилий педагогического коллектива и родительского сообщества в области приобщения обучающихся к чтению; 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совершенствование предоставляемых библиотекой услуг на основе внедрения новых информационных технологий; 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проведение методической работы по вопросам информационно-библиотечного и библиографического обслуживания; 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координация деятельности с электронными библиотеками и другими учреждениями; 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обеспечение возможности совершенствования профессионального уровня работников ИБЦ.</a:t>
            </a:r>
          </a:p>
        </p:txBody>
      </p:sp>
    </p:spTree>
    <p:extLst>
      <p:ext uri="{BB962C8B-B14F-4D97-AF65-F5344CB8AC3E}">
        <p14:creationId xmlns:p14="http://schemas.microsoft.com/office/powerpoint/2010/main" val="7266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762000" y="5445224"/>
            <a:ext cx="7842448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Книги </a:t>
            </a:r>
            <a:r>
              <a:rPr lang="ru-RU" sz="2800" dirty="0" smtClean="0"/>
              <a:t>  для   слабовидящих   </a:t>
            </a:r>
            <a:r>
              <a:rPr lang="ru-RU" sz="2800" dirty="0" smtClean="0"/>
              <a:t>детей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9677" r="2611" b="16364"/>
          <a:stretch/>
        </p:blipFill>
        <p:spPr bwMode="auto">
          <a:xfrm>
            <a:off x="1115616" y="514350"/>
            <a:ext cx="3274071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12713" r="4610" b="12808"/>
          <a:stretch/>
        </p:blipFill>
        <p:spPr bwMode="auto">
          <a:xfrm>
            <a:off x="5029199" y="528637"/>
            <a:ext cx="322897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82" y="2876251"/>
            <a:ext cx="3274071" cy="217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72357"/>
            <a:ext cx="3168352" cy="21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5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89240"/>
            <a:ext cx="6781800" cy="582960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2901696" cy="217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29847"/>
            <a:ext cx="2901696" cy="217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133" y="3469572"/>
            <a:ext cx="2409461" cy="180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9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4572000"/>
            <a:ext cx="7704856" cy="1161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Книги  в  подарок  детям</a:t>
            </a:r>
            <a:r>
              <a:rPr lang="ru-RU" sz="2400" smtClean="0"/>
              <a:t>, находящимся</a:t>
            </a:r>
            <a:br>
              <a:rPr lang="ru-RU" sz="2400" smtClean="0"/>
            </a:br>
            <a:r>
              <a:rPr lang="ru-RU" sz="2400" smtClean="0"/>
              <a:t> </a:t>
            </a:r>
            <a:r>
              <a:rPr lang="ru-RU" sz="2400" dirty="0" smtClean="0"/>
              <a:t>на стационарном лечении  в городской детской   больнице</a:t>
            </a:r>
            <a:endParaRPr lang="ru-RU" sz="2400" dirty="0"/>
          </a:p>
        </p:txBody>
      </p:sp>
      <p:pic>
        <p:nvPicPr>
          <p:cNvPr id="6146" name="Picture 2" descr="C:\Users\1\Desktop\Никак\Документы по библиотеке\Библиотека мероприятия\День книгодарения\Новая папка\20180214_1143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1569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Никак\Документы по библиотеке\Библиотека мероприятия\День книгодарения\Новая папка\20180214_1200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21569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6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Участие  в   акциях   различного   уровня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0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4725144"/>
            <a:ext cx="8640960" cy="14401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Всемирный день </a:t>
            </a:r>
            <a:r>
              <a:rPr lang="ru-RU" sz="2400" dirty="0" err="1" smtClean="0"/>
              <a:t>книгодарения</a:t>
            </a:r>
            <a:r>
              <a:rPr lang="ru-RU" sz="2400" dirty="0" smtClean="0"/>
              <a:t> в школе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/>
              <a:t>(торжественная передача книг школьной библиотеке в актовом зале  школы)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692697"/>
            <a:ext cx="4896543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77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17232"/>
            <a:ext cx="7770440" cy="5040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Акция </a:t>
            </a:r>
            <a:r>
              <a:rPr lang="ru-RU" sz="2000" dirty="0" err="1" smtClean="0"/>
              <a:t>книгодарения</a:t>
            </a:r>
            <a:r>
              <a:rPr lang="ru-RU" sz="2000" dirty="0" smtClean="0"/>
              <a:t> в читальном зале библиотеки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2000" dirty="0" err="1" smtClean="0"/>
              <a:t>Потоцкая</a:t>
            </a:r>
            <a:r>
              <a:rPr lang="ru-RU" sz="2000" dirty="0" smtClean="0"/>
              <a:t> Жанна </a:t>
            </a:r>
          </a:p>
          <a:p>
            <a:pPr algn="ctr"/>
            <a:r>
              <a:rPr lang="ru-RU" sz="1600" dirty="0" smtClean="0"/>
              <a:t>(подарила 74 книги)</a:t>
            </a:r>
            <a:endParaRPr lang="ru-RU" sz="1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Семья </a:t>
            </a:r>
            <a:r>
              <a:rPr lang="ru-RU" sz="2000" dirty="0" err="1" smtClean="0"/>
              <a:t>Юнушевых</a:t>
            </a:r>
            <a:endParaRPr lang="ru-RU" sz="2000" dirty="0" smtClean="0"/>
          </a:p>
          <a:p>
            <a:r>
              <a:rPr lang="ru-RU" sz="1600" dirty="0" smtClean="0"/>
              <a:t>(подарили 36 томов энциклопедий)</a:t>
            </a:r>
            <a:endParaRPr lang="ru-RU" sz="16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690864" y="2013992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1\Desktop\20201223_1459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2432" y="2086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1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87624" y="2492896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Всероссийская   акция</a:t>
            </a:r>
            <a:br>
              <a:rPr lang="ru-RU" sz="3600" dirty="0" smtClean="0"/>
            </a:br>
            <a:r>
              <a:rPr lang="ru-RU" sz="3600" dirty="0" smtClean="0"/>
              <a:t>«Читаем детям   о   войне»</a:t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671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976664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0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4005064"/>
            <a:ext cx="7776864" cy="23042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Просмотр   диафильмов   о   войне</a:t>
            </a:r>
            <a:br>
              <a:rPr lang="ru-RU" sz="2400" dirty="0" smtClean="0"/>
            </a:br>
            <a:r>
              <a:rPr lang="ru-RU" sz="2400" b="1" i="1" dirty="0" smtClean="0">
                <a:latin typeface="+mn-lt"/>
              </a:rPr>
              <a:t>(</a:t>
            </a:r>
            <a:r>
              <a:rPr lang="ru-RU" sz="2000" b="1" i="1" dirty="0" smtClean="0">
                <a:latin typeface="+mn-lt"/>
              </a:rPr>
              <a:t>текст   диафильма   читает и комментирует </a:t>
            </a:r>
            <a:br>
              <a:rPr lang="ru-RU" sz="2000" b="1" i="1" dirty="0" smtClean="0">
                <a:latin typeface="+mn-lt"/>
              </a:rPr>
            </a:br>
            <a:r>
              <a:rPr lang="ru-RU" sz="2000" b="1" i="1" dirty="0" smtClean="0">
                <a:latin typeface="+mn-lt"/>
              </a:rPr>
              <a:t>библиотекарь   Шибаева   З.А.</a:t>
            </a:r>
            <a:r>
              <a:rPr lang="ru-RU" sz="2400" b="1" i="1" dirty="0" smtClean="0">
                <a:latin typeface="+mn-lt"/>
              </a:rPr>
              <a:t>)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858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7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Городской конкурс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7770440" cy="9144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+mj-lt"/>
              </a:rPr>
              <a:t>«Наша школьная библиотека»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69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770485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Требования ФГОС: </a:t>
            </a:r>
            <a:endParaRPr lang="ru-RU" sz="3200" b="1" dirty="0" smtClean="0"/>
          </a:p>
          <a:p>
            <a:r>
              <a:rPr lang="ru-RU" sz="2800" dirty="0"/>
              <a:t>о</a:t>
            </a:r>
            <a:r>
              <a:rPr lang="ru-RU" sz="2800" dirty="0" smtClean="0"/>
              <a:t>беспечение </a:t>
            </a:r>
            <a:r>
              <a:rPr lang="ru-RU" sz="2800" dirty="0"/>
              <a:t>доступа в школьной библиотеке к информационным ресурсам Интернета, учебной и художественной литературе, коллекциям </a:t>
            </a:r>
            <a:r>
              <a:rPr lang="ru-RU" sz="2800" dirty="0" smtClean="0"/>
              <a:t>медиа ресурсов </a:t>
            </a:r>
            <a:r>
              <a:rPr lang="ru-RU" sz="2800" dirty="0"/>
              <a:t>на электронных носителях, множительной технике для тиражирования учебных и методических </a:t>
            </a:r>
            <a:r>
              <a:rPr lang="ru-RU" sz="2800" dirty="0" err="1"/>
              <a:t>текстографических</a:t>
            </a:r>
            <a:r>
              <a:rPr lang="ru-RU" sz="2800" dirty="0"/>
              <a:t> материалов, аудио- и видеоматериалов, результатов творческой, </a:t>
            </a:r>
            <a:r>
              <a:rPr lang="ru-RU" sz="2800" dirty="0" smtClean="0"/>
              <a:t>научно-исследовательской </a:t>
            </a:r>
            <a:r>
              <a:rPr lang="ru-RU" sz="2800" dirty="0"/>
              <a:t>и проектной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5560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420888"/>
            <a:ext cx="6781800" cy="158417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Номинация</a:t>
            </a:r>
            <a:br>
              <a:rPr lang="ru-RU" sz="3600" dirty="0" smtClean="0"/>
            </a:br>
            <a:r>
              <a:rPr lang="ru-RU" sz="3600" dirty="0" smtClean="0"/>
              <a:t>«Юный иллюстратор»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213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Победители конкурса рисунков</a:t>
            </a:r>
            <a:endParaRPr lang="ru-RU" sz="20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941598"/>
            <a:ext cx="4752528" cy="30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Выставка детских </a:t>
            </a:r>
            <a:r>
              <a:rPr lang="ru-RU" sz="2000" dirty="0" smtClean="0"/>
              <a:t>работ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 smtClean="0"/>
              <a:t>в фойе школы</a:t>
            </a:r>
            <a:endParaRPr lang="ru-RU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1484784"/>
            <a:ext cx="2880320" cy="213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92059"/>
            <a:ext cx="2901696" cy="217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45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576" y="1772816"/>
            <a:ext cx="7626424" cy="25922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Номинация</a:t>
            </a:r>
            <a:br>
              <a:rPr lang="ru-RU" sz="2800" dirty="0" smtClean="0"/>
            </a:br>
            <a:r>
              <a:rPr lang="ru-RU" sz="2800" dirty="0" smtClean="0"/>
              <a:t>   «Путешествие   с   книгой»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(онлайн – игра   по   книгам – юбилярам)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495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85184"/>
            <a:ext cx="7698432" cy="7920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Команда   «Миг»   (среднее звено)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20688"/>
            <a:ext cx="3302681" cy="440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4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797152"/>
            <a:ext cx="7842448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Команда   «Луч»   (младшее   звено)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484784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5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2204864"/>
            <a:ext cx="7554416" cy="17281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Номинация</a:t>
            </a:r>
            <a:br>
              <a:rPr lang="ru-RU" sz="3600" dirty="0" smtClean="0"/>
            </a:br>
            <a:r>
              <a:rPr lang="ru-RU" sz="3600" dirty="0" smtClean="0"/>
              <a:t>«Кладезь   знаний»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6317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3052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Запись   видеоролика   по   сказкам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400" dirty="0" smtClean="0"/>
              <a:t>о   </a:t>
            </a:r>
            <a:r>
              <a:rPr lang="ru-RU" sz="2400" dirty="0" err="1" smtClean="0"/>
              <a:t>Самарике</a:t>
            </a:r>
            <a:r>
              <a:rPr lang="ru-RU" sz="2400" dirty="0" smtClean="0"/>
              <a:t>   М. Пашининой</a:t>
            </a:r>
            <a:endParaRPr lang="ru-RU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43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62000" y="1844824"/>
            <a:ext cx="7698432" cy="21602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Конкурсы стихов</a:t>
            </a:r>
            <a:br>
              <a:rPr lang="ru-RU" sz="3600" dirty="0" smtClean="0"/>
            </a:br>
            <a:r>
              <a:rPr lang="ru-RU" sz="3600" dirty="0" smtClean="0"/>
              <a:t> к юбилейным датам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279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24" y="639754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t="10788"/>
          <a:stretch/>
        </p:blipFill>
        <p:spPr bwMode="auto">
          <a:xfrm rot="5400000">
            <a:off x="156707" y="977835"/>
            <a:ext cx="270990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/>
          <a:stretch/>
        </p:blipFill>
        <p:spPr bwMode="auto">
          <a:xfrm>
            <a:off x="899592" y="3561560"/>
            <a:ext cx="3600400" cy="233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84044"/>
            <a:ext cx="3112784" cy="233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8" r="8566"/>
          <a:stretch/>
        </p:blipFill>
        <p:spPr bwMode="auto">
          <a:xfrm rot="5400000">
            <a:off x="6225257" y="944214"/>
            <a:ext cx="2704801" cy="197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21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Конкурс военно-патриотических стихов 75-летию Победы</a:t>
            </a:r>
            <a:endParaRPr lang="ru-RU" sz="1600" dirty="0"/>
          </a:p>
        </p:txBody>
      </p:sp>
      <p:pic>
        <p:nvPicPr>
          <p:cNvPr id="6" name="Picture 2" descr="C:\Users\1\Desktop\Каникулы\Конкурс чтецов\20200122_0937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755576" y="2060848"/>
            <a:ext cx="4176464" cy="313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4008" y="620688"/>
            <a:ext cx="3657600" cy="648072"/>
          </a:xfrm>
        </p:spPr>
        <p:txBody>
          <a:bodyPr/>
          <a:lstStyle/>
          <a:p>
            <a:pPr algn="ctr"/>
            <a:r>
              <a:rPr lang="ru-RU" sz="1600" dirty="0" smtClean="0"/>
              <a:t>Победитель конкурса </a:t>
            </a:r>
          </a:p>
          <a:p>
            <a:pPr algn="ctr"/>
            <a:r>
              <a:rPr lang="ru-RU" sz="1600" dirty="0" smtClean="0"/>
              <a:t>Малахов  Михаил</a:t>
            </a:r>
            <a:endParaRPr lang="ru-RU" sz="1600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6250"/>
          <a:stretch>
            <a:fillRect/>
          </a:stretch>
        </p:blipFill>
        <p:spPr bwMode="auto">
          <a:xfrm rot="5400000">
            <a:off x="5427132" y="2069812"/>
            <a:ext cx="3209943" cy="3048000"/>
          </a:xfrm>
          <a:prstGeom prst="rect">
            <a:avLst/>
          </a:prstGeom>
          <a:noFill/>
          <a:ln w="127000" cap="rnd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8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203857"/>
            <a:ext cx="68407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r>
              <a:rPr lang="ru-RU" sz="2400" b="1" i="1" dirty="0" smtClean="0"/>
              <a:t>Школьный </a:t>
            </a:r>
            <a:r>
              <a:rPr lang="ru-RU" sz="2400" b="1" i="1" dirty="0"/>
              <a:t>информационно – библиотечный центр позволяет обеспечить широкий доступ для обучающихся, педагогов, родителей к глобальным информационным </a:t>
            </a:r>
            <a:r>
              <a:rPr lang="ru-RU" sz="2400" b="1" i="1" dirty="0" smtClean="0"/>
              <a:t>ресурсам. </a:t>
            </a:r>
          </a:p>
          <a:p>
            <a:r>
              <a:rPr lang="ru-RU" sz="2400" b="1" i="1" dirty="0" smtClean="0"/>
              <a:t>Создана комфортная </a:t>
            </a:r>
            <a:r>
              <a:rPr lang="ru-RU" sz="2800" b="1" i="1" dirty="0" smtClean="0"/>
              <a:t>образовательная</a:t>
            </a:r>
            <a:r>
              <a:rPr lang="ru-RU" sz="2400" b="1" i="1" dirty="0" smtClean="0"/>
              <a:t> среда для </a:t>
            </a:r>
            <a:r>
              <a:rPr lang="ru-RU" sz="2400" b="1" i="1" dirty="0"/>
              <a:t>повышение читательской компетентности детей и подростков, </a:t>
            </a:r>
            <a:r>
              <a:rPr lang="ru-RU" sz="2400" b="1" i="1" dirty="0" err="1"/>
              <a:t>on-line</a:t>
            </a:r>
            <a:r>
              <a:rPr lang="ru-RU" sz="2400" b="1" i="1" dirty="0"/>
              <a:t> консультации для родителей по вопросам обучения и </a:t>
            </a:r>
            <a:r>
              <a:rPr lang="ru-RU" sz="2400" b="1" i="1" dirty="0" smtClean="0"/>
              <a:t>воспитания.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4408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5445224"/>
            <a:ext cx="7482408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Уроки-презентации</a:t>
            </a:r>
            <a:endParaRPr lang="ru-RU" sz="2800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769835" cy="432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2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01208"/>
            <a:ext cx="7626424" cy="64807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Просмотр   мультфильмов   и   художественных   фильмов по   книгам-юбилярам  </a:t>
            </a:r>
            <a:br>
              <a:rPr lang="ru-RU" sz="1600" dirty="0" smtClean="0"/>
            </a:br>
            <a:r>
              <a:rPr lang="ru-RU" sz="1600" dirty="0" smtClean="0"/>
              <a:t> и   к   юбилеям  создателей   мультфильмов   в   читальном зале библиотеки</a:t>
            </a: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2959283" cy="22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791"/>
            <a:ext cx="2901696" cy="217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2" y="2996791"/>
            <a:ext cx="2901696" cy="217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2901696" cy="217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9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5301208"/>
            <a:ext cx="7698432" cy="5040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Внеурочная   деятельность   на   базе ИБЦ</a:t>
            </a:r>
            <a:endParaRPr lang="ru-RU" sz="24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Урок цифры </a:t>
            </a:r>
          </a:p>
          <a:p>
            <a:pPr algn="ctr"/>
            <a:r>
              <a:rPr lang="ru-RU" sz="1600" dirty="0" smtClean="0"/>
              <a:t>(</a:t>
            </a:r>
            <a:r>
              <a:rPr lang="ru-RU" sz="1600" dirty="0" err="1" smtClean="0"/>
              <a:t>Уральшина</a:t>
            </a:r>
            <a:r>
              <a:rPr lang="ru-RU" sz="1600" dirty="0" smtClean="0"/>
              <a:t> В.А.)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День науки</a:t>
            </a:r>
          </a:p>
          <a:p>
            <a:pPr algn="ctr"/>
            <a:r>
              <a:rPr lang="ru-RU" sz="1600" dirty="0" smtClean="0"/>
              <a:t>(Суханова Ю.А.)</a:t>
            </a: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1" y="1916832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83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5445224"/>
            <a:ext cx="7626424" cy="5040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Запись первоклассников в библиотеку</a:t>
            </a:r>
            <a:endParaRPr lang="ru-RU" sz="2400" dirty="0"/>
          </a:p>
        </p:txBody>
      </p:sp>
      <p:pic>
        <p:nvPicPr>
          <p:cNvPr id="7" name="Picture 3" descr="C:\Users\1\Desktop\20190222_122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772085" cy="43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62000" y="1916832"/>
            <a:ext cx="7698432" cy="158417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Тематические выставки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503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112" y="1275752"/>
            <a:ext cx="4676092" cy="350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932040" y="609600"/>
            <a:ext cx="3373760" cy="4475583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течении всего года организуются выставки книг различной тематики</a:t>
            </a:r>
            <a:r>
              <a:rPr lang="ru-RU" sz="2000" b="1" dirty="0" smtClean="0"/>
              <a:t>,</a:t>
            </a:r>
          </a:p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ходе которых формируется умение работать с книгами, посвящёнными одной теме.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92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5013176"/>
            <a:ext cx="8136904" cy="7920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Книжные выставки к памятным и знаменательным датам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4824536" cy="361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4704"/>
            <a:ext cx="2825353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3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301208"/>
            <a:ext cx="7626424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Выставки - передвижки</a:t>
            </a:r>
            <a:endParaRPr lang="ru-RU" sz="24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Для старшеклассников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02432" y="1985392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Для начальной школы</a:t>
            </a:r>
            <a:endParaRPr lang="ru-RU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8014" y="2006842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624" y="1412776"/>
            <a:ext cx="678180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Акция  по сбору макулатуры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2800" dirty="0" smtClean="0"/>
              <a:t>(ИБЦ   школы   положил   начало   акции, </a:t>
            </a:r>
            <a:br>
              <a:rPr lang="ru-RU" sz="2800" dirty="0" smtClean="0"/>
            </a:br>
            <a:r>
              <a:rPr lang="ru-RU" sz="2800" dirty="0" smtClean="0"/>
              <a:t>а   совет   школы   с   успехом   продолжил   её)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141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6848" y="1653952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29000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7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2760</TotalTime>
  <Words>1289</Words>
  <Application>Microsoft Office PowerPoint</Application>
  <PresentationFormat>Экран (4:3)</PresentationFormat>
  <Paragraphs>221</Paragraphs>
  <Slides>127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127</vt:i4>
      </vt:variant>
    </vt:vector>
  </HeadingPairs>
  <TitlesOfParts>
    <vt:vector size="128" baseType="lpstr">
      <vt:lpstr>NewsPrint</vt:lpstr>
      <vt:lpstr>Приглашаем в ИБЦ</vt:lpstr>
      <vt:lpstr>Информационно-библиотечный центр школы создан 1 сентября 2018 года</vt:lpstr>
      <vt:lpstr>«Библиотека должна быть не только хранилищем книг, но и реальным информационным, культурным и досуговым центром»</vt:lpstr>
      <vt:lpstr>Цель информационно-библиотечного центра:</vt:lpstr>
      <vt:lpstr>Задачи   Информационно-библиотечного центра</vt:lpstr>
      <vt:lpstr>Презентация PowerPoint</vt:lpstr>
      <vt:lpstr>Презентация PowerPoint</vt:lpstr>
      <vt:lpstr>Презентация PowerPoint</vt:lpstr>
      <vt:lpstr>Презентация PowerPoint</vt:lpstr>
      <vt:lpstr>Объём фондов ИБЦ</vt:lpstr>
      <vt:lpstr>Всего   32275   экземпляров</vt:lpstr>
      <vt:lpstr>Материально-техническое оснащение   ИБЦ</vt:lpstr>
      <vt:lpstr>В ИБЦ имеются 12 ноутбуков с доступом к сети Wi – Fi,  с помощью которых обучающиеся создают презентации к урокам, проекты, доклады.</vt:lpstr>
      <vt:lpstr>Презентация PowerPoint</vt:lpstr>
      <vt:lpstr>переносной экран</vt:lpstr>
      <vt:lpstr>Зонирование   пространства  для   осуществления   деятельности Информационно-Библиотечного   Центра</vt:lpstr>
      <vt:lpstr>Общая площадь – 82 кв. м.</vt:lpstr>
      <vt:lpstr>Читальный зал</vt:lpstr>
      <vt:lpstr>Рабочее место библиотекаря</vt:lpstr>
      <vt:lpstr>Зона получения информационных ресурсов во временное пользование (абонемент)</vt:lpstr>
      <vt:lpstr>Отдел  хранения учебников, пособий, методической литературы</vt:lpstr>
      <vt:lpstr>Отдел старинной литературы (самые уникальные из книг отдела  выпущены в начале ХХ века)</vt:lpstr>
      <vt:lpstr>Медиатека</vt:lpstr>
      <vt:lpstr>Презентация PowerPoint</vt:lpstr>
      <vt:lpstr>Электронные ресурсы</vt:lpstr>
      <vt:lpstr>                                                     ИБЦ подключен к           электронным библиотекам   -  НЭБ (Национальной электронной     библиотеке ),  -  «ЛитРес» (литературный ресурс), -  «ЛитРес Новокуйбышевского ресурсного центра»  (можно подключиться самостоятельно: Логин – 287031790   Пароль – 567:700)  </vt:lpstr>
      <vt:lpstr>Мобильная   библиотека</vt:lpstr>
      <vt:lpstr>Ведущий телекоммуникационный оператор в России и странах СНГ, при поддержке Министерства образования Самарской области внедряет в жизнь социально-образовательный проект «Мобильная библиотека». На полках «Мобильной библиотеки» представлены произведения из школьной программы по литературе на русском и английском языках, а также популярные книги для детей и юношества. Изображения книг на плакате снабжены QR-кодами, которые позволяют скачать в один клик понравившиеся произведения на мобильное устройство – телефон или планшет. Загрузить бесплатную электронную книгу из мобильной библиотеки может любой обладатель мобильного устройства с поддержкой 4G или Wi-Fi. </vt:lpstr>
      <vt:lpstr>Бесплатная мобильная библиотека 4G от МТС</vt:lpstr>
      <vt:lpstr>Рекомендуем   читателям  новое мобильное приложение «Свет»</vt:lpstr>
      <vt:lpstr>svetapp.rusneb.ru</vt:lpstr>
      <vt:lpstr>К каждому произведению добавлены интересные факты об авторе, его жизни и окружении. Они позволяют полнее узнать замысел, глубже погрузиться в исторический контекст и открыть для себя что-то новое.</vt:lpstr>
      <vt:lpstr>Отличительной чертой приложения стала мотивационная программа, которая стимулирует пользователей читать, смотреть и узнавать больше каждый день. Из полезных функций: установка целей и отслеживание своих достижений. Приложение позаботится о том, чтобы пользователь достиг своих целей по чтению, и в игровой форме предложит проверить себя с помощью интерактивных тестов. Всё это поможет пользователям лучше понять суть фильма, книги, а также уловить акценты, которые на первый взгляд не всегда заметны. </vt:lpstr>
      <vt:lpstr>Зонирование   пространства   ИБЦ</vt:lpstr>
      <vt:lpstr>Зоны для коллективной работы с гибкой организацией пространства</vt:lpstr>
      <vt:lpstr>Читальный   зал</vt:lpstr>
      <vt:lpstr>Коворкинг-центр</vt:lpstr>
      <vt:lpstr>зона   свободного   доступа  книг</vt:lpstr>
      <vt:lpstr>Полки свободного доступа</vt:lpstr>
      <vt:lpstr>Полки свободного доступа в учительской</vt:lpstr>
      <vt:lpstr>Выставочные   зоны</vt:lpstr>
      <vt:lpstr>Выставка книг   в читальном зале ИБЦ</vt:lpstr>
      <vt:lpstr>Выставка книг в рекреации 3-его этажа</vt:lpstr>
      <vt:lpstr>Выставка-передвижка   в   рекреациях   школы</vt:lpstr>
      <vt:lpstr>Выставки книг к проводимым мероприятиям</vt:lpstr>
      <vt:lpstr>Виртуальные выставки</vt:lpstr>
      <vt:lpstr>Зоны для проведения  культурно- массовых мероприятий</vt:lpstr>
      <vt:lpstr>Акция   «Подари   книгу   школе»   в   актовом   зале</vt:lpstr>
      <vt:lpstr>Коворкинг – центр  (библиотечный урок «Книга – твой друг! Береги её!)</vt:lpstr>
      <vt:lpstr>Читальный зал библиотеки</vt:lpstr>
      <vt:lpstr>Библиотечные уроки в учебных кабинетах</vt:lpstr>
      <vt:lpstr>Презентация книг в рекреации   2-го этажа   школы</vt:lpstr>
      <vt:lpstr>«Чеховский марафон» в рекреациях   3-его этажа   школы</vt:lpstr>
      <vt:lpstr>Сотрудничество с Областной детской библиотекой</vt:lpstr>
      <vt:lpstr>Выставка книг областной детской библиотеки  в рекреации начальной школы</vt:lpstr>
      <vt:lpstr>Библиотечный   день</vt:lpstr>
      <vt:lpstr>Знакомство с новинками детской литературы</vt:lpstr>
      <vt:lpstr>Экскурсии в детские библиотеки</vt:lpstr>
      <vt:lpstr>Презентация PowerPoint</vt:lpstr>
      <vt:lpstr>  Театрализованное представление по сказкам  О. Пройслера для посетителей Областной детской библиотеки, подготовленное учащимися нашей школы    под руководством учителя немецкого языка  Сапожникова М.Н. </vt:lpstr>
      <vt:lpstr>Сотрудничество с   детским   садом   № 394</vt:lpstr>
      <vt:lpstr>Традиции   ИБЦ</vt:lpstr>
      <vt:lpstr>Благотворительная   деятельность</vt:lpstr>
      <vt:lpstr>Сбор и упаковка книг и журналов в подарок крымским школьникам. Подарено около 800 книг</vt:lpstr>
      <vt:lpstr>Сбор   подарка  для  детей   из  реабилитационного центра</vt:lpstr>
      <vt:lpstr>Реабилитационный   центр.   Акция дарения книг.</vt:lpstr>
      <vt:lpstr>Знакомство   с   библиотекой   малышей   из   детского   сада. Подарки   на   память</vt:lpstr>
      <vt:lpstr>Акция   «Кораблик доброты»</vt:lpstr>
      <vt:lpstr>Акция   дарения   тактильных книг ,   изготовленных   учащимися начальной   школы   под   руководством   Витевской   Л.В.,    учащимся   школы - интерната  №   17</vt:lpstr>
      <vt:lpstr>Книги   для   слабовидящих   детей</vt:lpstr>
      <vt:lpstr>Презентация PowerPoint</vt:lpstr>
      <vt:lpstr>Книги  в  подарок  детям, находящимся  на стационарном лечении  в городской детской   больнице</vt:lpstr>
      <vt:lpstr>Участие  в   акциях   различного   уровня</vt:lpstr>
      <vt:lpstr>Всемирный день книгодарения в школе  (торжественная передача книг школьной библиотеке в актовом зале  школы) </vt:lpstr>
      <vt:lpstr>Акция книгодарения в читальном зале библиотеки</vt:lpstr>
      <vt:lpstr>Всероссийская   акция «Читаем детям   о   войне» </vt:lpstr>
      <vt:lpstr>Презентация PowerPoint</vt:lpstr>
      <vt:lpstr>Просмотр   диафильмов   о   войне (текст   диафильма   читает и комментирует  библиотекарь   Шибаева   З.А.) </vt:lpstr>
      <vt:lpstr>Городской конкурс</vt:lpstr>
      <vt:lpstr>Номинация «Юный иллюстратор»</vt:lpstr>
      <vt:lpstr>Презентация PowerPoint</vt:lpstr>
      <vt:lpstr>Номинация    «Путешествие   с   книгой»  (онлайн – игра   по   книгам – юбилярам)</vt:lpstr>
      <vt:lpstr>Команда   «Миг»   (среднее звено)</vt:lpstr>
      <vt:lpstr>Команда   «Луч»   (младшее   звено)</vt:lpstr>
      <vt:lpstr>Номинация «Кладезь   знаний»</vt:lpstr>
      <vt:lpstr>Запись   видеоролика   по   сказкам  о   Самарике   М. Пашининой</vt:lpstr>
      <vt:lpstr>Конкурсы стихов  к юбилейным датам</vt:lpstr>
      <vt:lpstr>Презентация PowerPoint</vt:lpstr>
      <vt:lpstr>Презентация PowerPoint</vt:lpstr>
      <vt:lpstr>Уроки-презентации</vt:lpstr>
      <vt:lpstr>Просмотр   мультфильмов   и   художественных   фильмов по   книгам-юбилярам    и   к   юбилеям  создателей   мультфильмов   в   читальном зале библиотеки</vt:lpstr>
      <vt:lpstr>Внеурочная   деятельность   на   базе ИБЦ</vt:lpstr>
      <vt:lpstr>Запись первоклассников в библиотеку</vt:lpstr>
      <vt:lpstr>Тематические выставки</vt:lpstr>
      <vt:lpstr>Презентация PowerPoint</vt:lpstr>
      <vt:lpstr>Книжные выставки к памятным и знаменательным датам</vt:lpstr>
      <vt:lpstr>Выставки - передвижки</vt:lpstr>
      <vt:lpstr>Акция  по сбору макулатуры  (ИБЦ   школы   положил   начало   акции,  а   совет   школы   с   успехом   продолжил   её)</vt:lpstr>
      <vt:lpstr>Презентация PowerPoint</vt:lpstr>
      <vt:lpstr>Презентация PowerPoint</vt:lpstr>
      <vt:lpstr>В помощь библиотеке</vt:lpstr>
      <vt:lpstr>Генеральная уборка в ИБЦ</vt:lpstr>
      <vt:lpstr>Награды   ИБЦ</vt:lpstr>
      <vt:lpstr>2018   год</vt:lpstr>
      <vt:lpstr>Презентация PowerPoint</vt:lpstr>
      <vt:lpstr>Городской   конкурс «Наша   школьная   библиотека»  Номинация   «Путешествие   с   книгой» </vt:lpstr>
      <vt:lpstr>Презентация PowerPoint</vt:lpstr>
      <vt:lpstr>Городской   конкурс    «Наша   школьная   библиотека».  Номинация   «Юный   иллюстратор»</vt:lpstr>
      <vt:lpstr>Победители   и   участники   номинация   «Юный иллюстратор» получили   награды   и подарки   от руководителя   Департамента   г.о. Самара   и   директора   ООО   «Чакона»  </vt:lpstr>
      <vt:lpstr>2019   год</vt:lpstr>
      <vt:lpstr>Презентация PowerPoint</vt:lpstr>
      <vt:lpstr>Городской   конкурс «Наша   школьная   библиотека»  Номинация   «Путешествие   с   книгой» </vt:lpstr>
      <vt:lpstr>Презентация PowerPoint</vt:lpstr>
      <vt:lpstr>Городской   конкурс    «Наша   школьная   библиотека».  Номинация   «Юный   иллюстратор»</vt:lpstr>
      <vt:lpstr>Победители и участники номинации «Юный иллюстратор» награждены Дипломами и Грамотами Департамента г.о. Самара и дирекции фирмы «Чакона»</vt:lpstr>
      <vt:lpstr>2020   год</vt:lpstr>
      <vt:lpstr>Городской   конкурс    «Наша школьная   библиотека»  Номинация  «Юный   иллюстратор»  Ярмухамедова Дарья (9 «В») –   награждена   Дипломами   Департамента   г.о.   Самара и Дирекцией книготорговой фирмы   «Чакона»  за   участие   в   конкурсе</vt:lpstr>
      <vt:lpstr>Городской   конкурс «Наша   школьная   библиотека»  Номинация   «Путешествие   с   книгой» </vt:lpstr>
      <vt:lpstr>Презентация PowerPoint</vt:lpstr>
      <vt:lpstr>Для   вас,   читатели !</vt:lpstr>
      <vt:lpstr>Презентация PowerPoint</vt:lpstr>
      <vt:lpstr>Читайте в приложении на смартфоне или планшете</vt:lpstr>
      <vt:lpstr>https://prodetlit.ru/index.php/ Добро_пожаловать_на_ПроДетЛит</vt:lpstr>
      <vt:lpstr>https://web-landia.ru/</vt:lpstr>
      <vt:lpstr>https://arch.rgdb.ru/xmlui/</vt:lpstr>
      <vt:lpstr>https://letopis-muzhestva.rgdb.ru/</vt:lpstr>
      <vt:lpstr>Спасибо   за   внимание 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Информационно-би</dc:title>
  <dc:creator>HP</dc:creator>
  <cp:lastModifiedBy>HP</cp:lastModifiedBy>
  <cp:revision>189</cp:revision>
  <dcterms:created xsi:type="dcterms:W3CDTF">2020-11-24T07:49:29Z</dcterms:created>
  <dcterms:modified xsi:type="dcterms:W3CDTF">2020-12-28T05:44:57Z</dcterms:modified>
</cp:coreProperties>
</file>